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89" r:id="rId1"/>
  </p:sldMasterIdLst>
  <p:notesMasterIdLst>
    <p:notesMasterId r:id="rId49"/>
  </p:notesMasterIdLst>
  <p:sldIdLst>
    <p:sldId id="256" r:id="rId2"/>
    <p:sldId id="257" r:id="rId3"/>
    <p:sldId id="258" r:id="rId4"/>
    <p:sldId id="263" r:id="rId5"/>
    <p:sldId id="259" r:id="rId6"/>
    <p:sldId id="262" r:id="rId7"/>
    <p:sldId id="260" r:id="rId8"/>
    <p:sldId id="276" r:id="rId9"/>
    <p:sldId id="261" r:id="rId10"/>
    <p:sldId id="277" r:id="rId11"/>
    <p:sldId id="278" r:id="rId12"/>
    <p:sldId id="280" r:id="rId13"/>
    <p:sldId id="283" r:id="rId14"/>
    <p:sldId id="284" r:id="rId15"/>
    <p:sldId id="290" r:id="rId16"/>
    <p:sldId id="291" r:id="rId17"/>
    <p:sldId id="337" r:id="rId18"/>
    <p:sldId id="289" r:id="rId19"/>
    <p:sldId id="270" r:id="rId20"/>
    <p:sldId id="275" r:id="rId21"/>
    <p:sldId id="265" r:id="rId22"/>
    <p:sldId id="266" r:id="rId23"/>
    <p:sldId id="269" r:id="rId24"/>
    <p:sldId id="295" r:id="rId25"/>
    <p:sldId id="296" r:id="rId26"/>
    <p:sldId id="297" r:id="rId27"/>
    <p:sldId id="326" r:id="rId28"/>
    <p:sldId id="335" r:id="rId29"/>
    <p:sldId id="300" r:id="rId30"/>
    <p:sldId id="301" r:id="rId31"/>
    <p:sldId id="306" r:id="rId32"/>
    <p:sldId id="307" r:id="rId33"/>
    <p:sldId id="298" r:id="rId34"/>
    <p:sldId id="316" r:id="rId35"/>
    <p:sldId id="317" r:id="rId36"/>
    <p:sldId id="318" r:id="rId37"/>
    <p:sldId id="320" r:id="rId38"/>
    <p:sldId id="324" r:id="rId39"/>
    <p:sldId id="287" r:id="rId40"/>
    <p:sldId id="312" r:id="rId41"/>
    <p:sldId id="313" r:id="rId42"/>
    <p:sldId id="271" r:id="rId43"/>
    <p:sldId id="314" r:id="rId44"/>
    <p:sldId id="328" r:id="rId45"/>
    <p:sldId id="330" r:id="rId46"/>
    <p:sldId id="322" r:id="rId47"/>
    <p:sldId id="332" r:id="rId4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94660"/>
  </p:normalViewPr>
  <p:slideViewPr>
    <p:cSldViewPr snapToGrid="0">
      <p:cViewPr varScale="1">
        <p:scale>
          <a:sx n="103" d="100"/>
          <a:sy n="103" d="100"/>
        </p:scale>
        <p:origin x="138" y="2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80FBB08-4489-4D6D-81BF-64E0184F0514}" type="datetimeFigureOut">
              <a:rPr lang="ru-RU" smtClean="0"/>
              <a:t>24.09.2026</a:t>
            </a:fld>
            <a:endParaRPr lang="ru-RU"/>
          </a:p>
        </p:txBody>
      </p:sp>
      <p:sp>
        <p:nvSpPr>
          <p:cNvPr id="4" name="Образ слайда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9E7D36B-360D-4C23-BADB-4D71AB8649B7}"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29E7D36B-360D-4C23-BADB-4D71AB8649B7}" type="slidenum">
              <a:rPr lang="ru-RU" smtClean="0"/>
              <a:t>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2251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9729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4547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8971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406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2274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4847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1990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666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2258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05935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9924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33445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1988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5282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6314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9/24/2026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5337950"/>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C355A4-5BD5-68E4-6F73-89E17DC28236}"/>
              </a:ext>
            </a:extLst>
          </p:cNvPr>
          <p:cNvSpPr>
            <a:spLocks noGrp="1"/>
          </p:cNvSpPr>
          <p:nvPr>
            <p:ph type="ctrTitle"/>
          </p:nvPr>
        </p:nvSpPr>
        <p:spPr/>
        <p:txBody>
          <a:bodyPr>
            <a:normAutofit/>
          </a:bodyPr>
          <a:lstStyle/>
          <a:p>
            <a:pPr algn="ctr"/>
            <a:r>
              <a:rPr lang="ru-RU" sz="4800" dirty="0">
                <a:solidFill>
                  <a:schemeClr val="tx1"/>
                </a:solidFill>
              </a:rPr>
              <a:t>ОПЕКА И ПОПЕЧИТЕЛЬСТВО</a:t>
            </a:r>
          </a:p>
        </p:txBody>
      </p:sp>
      <p:sp>
        <p:nvSpPr>
          <p:cNvPr id="3" name="Подзаголовок 2">
            <a:extLst>
              <a:ext uri="{FF2B5EF4-FFF2-40B4-BE49-F238E27FC236}">
                <a16:creationId xmlns:a16="http://schemas.microsoft.com/office/drawing/2014/main" id="{E0A0BE80-B31A-2BCD-3A8A-5B7AFADA251B}"/>
              </a:ext>
            </a:extLst>
          </p:cNvPr>
          <p:cNvSpPr>
            <a:spLocks noGrp="1"/>
          </p:cNvSpPr>
          <p:nvPr>
            <p:ph type="subTitle" idx="1"/>
          </p:nvPr>
        </p:nvSpPr>
        <p:spPr/>
        <p:txBody>
          <a:bodyPr/>
          <a:lstStyle/>
          <a:p>
            <a:pPr algn="ctr"/>
            <a:r>
              <a:rPr lang="ru-RU" dirty="0">
                <a:solidFill>
                  <a:schemeClr val="tx1"/>
                </a:solidFill>
              </a:rPr>
              <a:t>НАД СОВЕРШЕННОЛЕТНИМИ ГРАЖДАНАМИ</a:t>
            </a:r>
          </a:p>
        </p:txBody>
      </p:sp>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l="58878"/>
          <a:stretch/>
        </p:blipFill>
        <p:spPr>
          <a:xfrm>
            <a:off x="10105827" y="263461"/>
            <a:ext cx="1143008" cy="16844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1329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91AB21-C28E-3553-C108-4674E5AEFFDC}"/>
              </a:ext>
            </a:extLst>
          </p:cNvPr>
          <p:cNvSpPr>
            <a:spLocks noGrp="1"/>
          </p:cNvSpPr>
          <p:nvPr>
            <p:ph type="title"/>
          </p:nvPr>
        </p:nvSpPr>
        <p:spPr/>
        <p:txBody>
          <a:bodyPr>
            <a:normAutofit fontScale="90000"/>
          </a:bodyPr>
          <a:lstStyle/>
          <a:p>
            <a:pPr algn="ctr"/>
            <a:r>
              <a:rPr lang="ru-RU" dirty="0">
                <a:solidFill>
                  <a:schemeClr val="tx1"/>
                </a:solidFill>
              </a:rPr>
              <a:t>Опека </a:t>
            </a:r>
            <a:r>
              <a:rPr lang="ru-RU" sz="2200" dirty="0">
                <a:solidFill>
                  <a:schemeClr val="tx1"/>
                </a:solidFill>
              </a:rPr>
              <a:t>устанавливается над гражданами, признанными судом </a:t>
            </a:r>
            <a:r>
              <a:rPr lang="ru-RU" sz="2200" dirty="0" smtClean="0">
                <a:solidFill>
                  <a:schemeClr val="tx1"/>
                </a:solidFill>
              </a:rPr>
              <a:t>недееспособными</a:t>
            </a:r>
            <a:r>
              <a:rPr lang="ru-RU" dirty="0"/>
              <a:t/>
            </a:r>
            <a:br>
              <a:rPr lang="ru-RU" dirty="0"/>
            </a:br>
            <a:endParaRPr lang="ru-RU" dirty="0"/>
          </a:p>
        </p:txBody>
      </p:sp>
      <p:sp>
        <p:nvSpPr>
          <p:cNvPr id="3" name="Объект 2">
            <a:extLst>
              <a:ext uri="{FF2B5EF4-FFF2-40B4-BE49-F238E27FC236}">
                <a16:creationId xmlns:a16="http://schemas.microsoft.com/office/drawing/2014/main" id="{1049497B-7121-FAD1-786D-721188972F82}"/>
              </a:ext>
            </a:extLst>
          </p:cNvPr>
          <p:cNvSpPr>
            <a:spLocks noGrp="1"/>
          </p:cNvSpPr>
          <p:nvPr>
            <p:ph idx="1"/>
          </p:nvPr>
        </p:nvSpPr>
        <p:spPr/>
        <p:txBody>
          <a:bodyPr>
            <a:normAutofit/>
          </a:bodyPr>
          <a:lstStyle/>
          <a:p>
            <a:pPr marL="0" indent="0">
              <a:buNone/>
            </a:pPr>
            <a:r>
              <a:rPr lang="ru-RU" dirty="0">
                <a:solidFill>
                  <a:schemeClr val="tx1"/>
                </a:solidFill>
              </a:rPr>
              <a:t>Недееспособным может быть признан:</a:t>
            </a:r>
          </a:p>
          <a:p>
            <a:r>
              <a:rPr lang="ru-RU" dirty="0">
                <a:solidFill>
                  <a:schemeClr val="tx1"/>
                </a:solidFill>
              </a:rPr>
              <a:t> гражданин, который вследствие психического расстройства (заболевания) не может понимать значение своих действий или руководить ими;</a:t>
            </a:r>
          </a:p>
          <a:p>
            <a:r>
              <a:rPr lang="ru-RU" dirty="0">
                <a:solidFill>
                  <a:schemeClr val="tx1"/>
                </a:solidFill>
              </a:rPr>
              <a:t>гражданин, который в связи с заболеванием находится в бессознательном состоянии, исключающем возможность понимать значение своих действий или руководить ими.</a:t>
            </a:r>
          </a:p>
          <a:p>
            <a:pPr marL="0" indent="0">
              <a:buNone/>
            </a:pPr>
            <a:r>
              <a:rPr lang="ru-RU" dirty="0">
                <a:solidFill>
                  <a:srgbClr val="FF0000"/>
                </a:solidFill>
              </a:rPr>
              <a:t>ВАЖНО!</a:t>
            </a:r>
            <a:r>
              <a:rPr lang="ru-RU" dirty="0">
                <a:solidFill>
                  <a:schemeClr val="tx1"/>
                </a:solidFill>
              </a:rPr>
              <a:t> </a:t>
            </a:r>
            <a:r>
              <a:rPr lang="ru-RU" dirty="0">
                <a:solidFill>
                  <a:srgbClr val="FF0000"/>
                </a:solidFill>
              </a:rPr>
              <a:t>Гражданин может быть признан недееспособным исключительно судом в порядке, установленном гражданским процессуальным законодательством (по решению суда).</a:t>
            </a:r>
          </a:p>
          <a:p>
            <a:endParaRPr lang="ru-RU" dirty="0"/>
          </a:p>
        </p:txBody>
      </p:sp>
    </p:spTree>
    <p:extLst>
      <p:ext uri="{BB962C8B-B14F-4D97-AF65-F5344CB8AC3E}">
        <p14:creationId xmlns:p14="http://schemas.microsoft.com/office/powerpoint/2010/main" val="1142710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3294FE-E378-3DD8-EF72-EFA36F125610}"/>
              </a:ext>
            </a:extLst>
          </p:cNvPr>
          <p:cNvSpPr>
            <a:spLocks noGrp="1"/>
          </p:cNvSpPr>
          <p:nvPr>
            <p:ph type="title"/>
          </p:nvPr>
        </p:nvSpPr>
        <p:spPr>
          <a:xfrm>
            <a:off x="569352" y="386000"/>
            <a:ext cx="9322727" cy="5584874"/>
          </a:xfrm>
        </p:spPr>
        <p:txBody>
          <a:bodyPr>
            <a:normAutofit/>
          </a:bodyPr>
          <a:lstStyle/>
          <a:p>
            <a:pPr algn="ctr"/>
            <a:r>
              <a:rPr lang="ru-RU" dirty="0">
                <a:solidFill>
                  <a:schemeClr val="tx1"/>
                </a:solidFill>
              </a:rPr>
              <a:t>Опекуны:</a:t>
            </a:r>
            <a:br>
              <a:rPr lang="ru-RU" dirty="0">
                <a:solidFill>
                  <a:schemeClr val="tx1"/>
                </a:solidFill>
              </a:rPr>
            </a:br>
            <a:r>
              <a:rPr lang="ru-RU" dirty="0">
                <a:solidFill>
                  <a:schemeClr val="tx1"/>
                </a:solidFill>
              </a:rPr>
              <a:t/>
            </a:r>
            <a:br>
              <a:rPr lang="ru-RU" dirty="0">
                <a:solidFill>
                  <a:schemeClr val="tx1"/>
                </a:solidFill>
              </a:rPr>
            </a:br>
            <a:r>
              <a:rPr lang="ru-RU" dirty="0">
                <a:solidFill>
                  <a:schemeClr val="tx1"/>
                </a:solidFill>
              </a:rPr>
              <a:t>- </a:t>
            </a:r>
            <a:r>
              <a:rPr lang="ru-RU" sz="2700" dirty="0">
                <a:solidFill>
                  <a:schemeClr val="tx1"/>
                </a:solidFill>
              </a:rPr>
              <a:t>назначаются в порядке, установленном законодательством, и выступают в защиту прав и интересов подопечных в отношениях с любыми лицами и организациями, в том числе в судах, без специального полномочия; </a:t>
            </a:r>
            <a:br>
              <a:rPr lang="ru-RU" sz="2700" dirty="0">
                <a:solidFill>
                  <a:schemeClr val="tx1"/>
                </a:solidFill>
              </a:rPr>
            </a:br>
            <a:r>
              <a:rPr lang="ru-RU" sz="2700" dirty="0">
                <a:solidFill>
                  <a:schemeClr val="tx1"/>
                </a:solidFill>
              </a:rPr>
              <a:t/>
            </a:r>
            <a:br>
              <a:rPr lang="ru-RU" sz="2700" dirty="0">
                <a:solidFill>
                  <a:schemeClr val="tx1"/>
                </a:solidFill>
              </a:rPr>
            </a:br>
            <a:r>
              <a:rPr lang="ru-RU" sz="2400" b="1" dirty="0">
                <a:solidFill>
                  <a:schemeClr val="tx1"/>
                </a:solidFill>
              </a:rPr>
              <a:t> - </a:t>
            </a:r>
            <a:r>
              <a:rPr lang="ru-RU" sz="2700" dirty="0">
                <a:solidFill>
                  <a:schemeClr val="tx1"/>
                </a:solidFill>
              </a:rPr>
              <a:t>являются представителями подопечных в силу закона </a:t>
            </a:r>
            <a:br>
              <a:rPr lang="ru-RU" sz="2700" dirty="0">
                <a:solidFill>
                  <a:schemeClr val="tx1"/>
                </a:solidFill>
              </a:rPr>
            </a:br>
            <a:r>
              <a:rPr lang="ru-RU" sz="2700" dirty="0">
                <a:solidFill>
                  <a:schemeClr val="tx1"/>
                </a:solidFill>
              </a:rPr>
              <a:t>(законными представителями)</a:t>
            </a:r>
            <a:br>
              <a:rPr lang="ru-RU" sz="2700" dirty="0">
                <a:solidFill>
                  <a:schemeClr val="tx1"/>
                </a:solidFill>
              </a:rPr>
            </a:br>
            <a:r>
              <a:rPr lang="ru-RU" sz="2700" dirty="0">
                <a:solidFill>
                  <a:schemeClr val="tx1"/>
                </a:solidFill>
              </a:rPr>
              <a:t> и совершают от их имени и в их интересах все необходимые сделки.</a:t>
            </a:r>
          </a:p>
        </p:txBody>
      </p:sp>
    </p:spTree>
    <p:extLst>
      <p:ext uri="{BB962C8B-B14F-4D97-AF65-F5344CB8AC3E}">
        <p14:creationId xmlns:p14="http://schemas.microsoft.com/office/powerpoint/2010/main" val="2987856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2995" y="493481"/>
            <a:ext cx="9450728" cy="5959570"/>
          </a:xfrm>
        </p:spPr>
        <p:txBody>
          <a:bodyPr>
            <a:normAutofit/>
          </a:bodyPr>
          <a:lstStyle/>
          <a:p>
            <a:pPr algn="ctr"/>
            <a:r>
              <a:rPr lang="ru-RU" b="1" dirty="0">
                <a:solidFill>
                  <a:schemeClr val="tx2"/>
                </a:solidFill>
              </a:rPr>
              <a:t>Недееспособный</a:t>
            </a:r>
            <a:r>
              <a:rPr lang="ru-RU" dirty="0">
                <a:solidFill>
                  <a:schemeClr val="tx2"/>
                </a:solidFill>
              </a:rPr>
              <a:t> гражданин не вправе своими действиями приобретать и осуществлять гражданские права, создавать для себя гражданские обязанности и исполнять их. </a:t>
            </a:r>
            <a:br>
              <a:rPr lang="ru-RU" dirty="0">
                <a:solidFill>
                  <a:schemeClr val="tx2"/>
                </a:solidFill>
              </a:rPr>
            </a:br>
            <a:r>
              <a:rPr lang="ru-RU" dirty="0">
                <a:solidFill>
                  <a:schemeClr val="tx2"/>
                </a:solidFill>
              </a:rPr>
              <a:t/>
            </a:r>
            <a:br>
              <a:rPr lang="ru-RU" dirty="0">
                <a:solidFill>
                  <a:schemeClr val="tx2"/>
                </a:solidFill>
              </a:rPr>
            </a:br>
            <a:r>
              <a:rPr lang="ru-RU" sz="2200" dirty="0">
                <a:solidFill>
                  <a:schemeClr val="tx2"/>
                </a:solidFill>
              </a:rPr>
              <a:t>Например: совершать сделки,</a:t>
            </a:r>
            <a:br>
              <a:rPr lang="ru-RU" sz="2200" dirty="0">
                <a:solidFill>
                  <a:schemeClr val="tx2"/>
                </a:solidFill>
              </a:rPr>
            </a:br>
            <a:r>
              <a:rPr lang="ru-RU" sz="2200" dirty="0">
                <a:solidFill>
                  <a:schemeClr val="tx2"/>
                </a:solidFill>
              </a:rPr>
              <a:t>распоряжаться имуществом, включая пенсию и другие доходы, </a:t>
            </a:r>
            <a:br>
              <a:rPr lang="ru-RU" sz="2200" dirty="0">
                <a:solidFill>
                  <a:schemeClr val="tx2"/>
                </a:solidFill>
              </a:rPr>
            </a:br>
            <a:r>
              <a:rPr lang="ru-RU" sz="2200" dirty="0">
                <a:solidFill>
                  <a:schemeClr val="tx2"/>
                </a:solidFill>
              </a:rPr>
              <a:t>представлять свои интересы в суде или других органах и организациях,</a:t>
            </a:r>
            <a:br>
              <a:rPr lang="ru-RU" sz="2200" dirty="0">
                <a:solidFill>
                  <a:schemeClr val="tx2"/>
                </a:solidFill>
              </a:rPr>
            </a:br>
            <a:r>
              <a:rPr lang="ru-RU" sz="2200" dirty="0">
                <a:solidFill>
                  <a:schemeClr val="tx2"/>
                </a:solidFill>
              </a:rPr>
              <a:t>вступать в брак, участвовать в выборах и многое другое.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D22E92-73CC-17E4-AC5F-F55E046A82A5}"/>
              </a:ext>
            </a:extLst>
          </p:cNvPr>
          <p:cNvSpPr>
            <a:spLocks noGrp="1"/>
          </p:cNvSpPr>
          <p:nvPr>
            <p:ph type="title"/>
          </p:nvPr>
        </p:nvSpPr>
        <p:spPr/>
        <p:txBody>
          <a:bodyPr>
            <a:normAutofit fontScale="90000"/>
          </a:bodyPr>
          <a:lstStyle/>
          <a:p>
            <a:r>
              <a:rPr lang="ru-RU" dirty="0">
                <a:solidFill>
                  <a:schemeClr val="tx2"/>
                </a:solidFill>
              </a:rPr>
              <a:t>Попечительство </a:t>
            </a:r>
            <a:r>
              <a:rPr lang="ru-RU" sz="2700" dirty="0">
                <a:solidFill>
                  <a:schemeClr val="tx2"/>
                </a:solidFill>
              </a:rPr>
              <a:t>устанавливается над гражданами, ограниченными судом в дееспособности.</a:t>
            </a:r>
          </a:p>
        </p:txBody>
      </p:sp>
      <p:sp>
        <p:nvSpPr>
          <p:cNvPr id="3" name="Объект 2">
            <a:extLst>
              <a:ext uri="{FF2B5EF4-FFF2-40B4-BE49-F238E27FC236}">
                <a16:creationId xmlns:a16="http://schemas.microsoft.com/office/drawing/2014/main" id="{A49CB957-C305-B544-4328-5174026DD86E}"/>
              </a:ext>
            </a:extLst>
          </p:cNvPr>
          <p:cNvSpPr>
            <a:spLocks noGrp="1"/>
          </p:cNvSpPr>
          <p:nvPr>
            <p:ph idx="1"/>
          </p:nvPr>
        </p:nvSpPr>
        <p:spPr>
          <a:xfrm>
            <a:off x="519824" y="1930400"/>
            <a:ext cx="8911687" cy="3777622"/>
          </a:xfrm>
        </p:spPr>
        <p:txBody>
          <a:bodyPr>
            <a:normAutofit/>
          </a:bodyPr>
          <a:lstStyle/>
          <a:p>
            <a:pPr marL="0" indent="0">
              <a:buNone/>
            </a:pPr>
            <a:r>
              <a:rPr lang="ru-RU" dirty="0">
                <a:solidFill>
                  <a:schemeClr val="tx2"/>
                </a:solidFill>
              </a:rPr>
              <a:t>Может быть ограничен в дееспособности судом :</a:t>
            </a:r>
          </a:p>
          <a:p>
            <a:pPr marL="342900" marR="0" lvl="0" indent="-342900" algn="l" defTabSz="457200" rtl="0" eaLnBrk="1" fontAlgn="auto" latinLnBrk="0" hangingPunct="1">
              <a:lnSpc>
                <a:spcPct val="100000"/>
              </a:lnSpc>
              <a:spcBef>
                <a:spcPts val="1000"/>
              </a:spcBef>
              <a:spcAft>
                <a:spcPts val="0"/>
              </a:spcAft>
              <a:buClr>
                <a:srgbClr val="E78712"/>
              </a:buClr>
              <a:buSzTx/>
              <a:buFont typeface="Wingdings 3" charset="2"/>
              <a:buChar char=""/>
              <a:tabLst/>
              <a:defRPr/>
            </a:pPr>
            <a:r>
              <a:rPr kumimoji="0" lang="ru-RU" sz="1800" b="0" i="0" u="none" strike="noStrike" kern="1200" cap="none" spc="0" normalizeH="0" baseline="0" noProof="0" dirty="0">
                <a:ln>
                  <a:noFill/>
                </a:ln>
                <a:solidFill>
                  <a:schemeClr val="tx2"/>
                </a:solidFill>
                <a:effectLst/>
                <a:uLnTx/>
                <a:uFillTx/>
                <a:latin typeface="Century Gothic" panose="020B0502020202020204"/>
                <a:ea typeface="+mn-ea"/>
                <a:cs typeface="+mn-cs"/>
              </a:rPr>
              <a:t> гражданин, который вследствие злоупотребления спиртными напитками, наркотическими средствами, психотропными веществами, их аналогами ставит свою семью в тяжелое материальное положение;</a:t>
            </a:r>
          </a:p>
          <a:p>
            <a:pPr marL="342900" marR="0" lvl="0" indent="-342900" algn="l" defTabSz="457200" rtl="0" eaLnBrk="1" fontAlgn="auto" latinLnBrk="0" hangingPunct="1">
              <a:lnSpc>
                <a:spcPct val="100000"/>
              </a:lnSpc>
              <a:spcBef>
                <a:spcPts val="1000"/>
              </a:spcBef>
              <a:spcAft>
                <a:spcPts val="0"/>
              </a:spcAft>
              <a:buClr>
                <a:srgbClr val="E78712"/>
              </a:buClr>
              <a:buSzTx/>
              <a:buFont typeface="Wingdings 3" charset="2"/>
              <a:buChar char=""/>
              <a:tabLst/>
              <a:defRPr/>
            </a:pPr>
            <a:r>
              <a:rPr lang="ru-RU" dirty="0">
                <a:solidFill>
                  <a:schemeClr val="tx2"/>
                </a:solidFill>
                <a:latin typeface="Century Gothic" panose="020B0502020202020204"/>
              </a:rPr>
              <a:t>гражданин, у которого вследствие психического расстройства (заболевания) ограниченна способность понимать значение своих действий или руководить ими.</a:t>
            </a:r>
          </a:p>
          <a:p>
            <a:pPr marL="0" indent="0">
              <a:buClr>
                <a:srgbClr val="E78712"/>
              </a:buClr>
              <a:buNone/>
              <a:defRPr/>
            </a:pPr>
            <a:r>
              <a:rPr lang="ru-RU" dirty="0">
                <a:solidFill>
                  <a:srgbClr val="FF0000"/>
                </a:solidFill>
              </a:rPr>
              <a:t>ВАЖНО! Гражданин может быть ограничен в дееспособности исключительно судом в порядке, установленном гражданским процессуальным законодательством (по решению суда).</a:t>
            </a:r>
          </a:p>
          <a:p>
            <a:pPr marL="0" marR="0" lvl="0" indent="0" algn="l" defTabSz="457200" rtl="0" eaLnBrk="1" fontAlgn="auto" latinLnBrk="0" hangingPunct="1">
              <a:lnSpc>
                <a:spcPct val="100000"/>
              </a:lnSpc>
              <a:spcBef>
                <a:spcPts val="1000"/>
              </a:spcBef>
              <a:spcAft>
                <a:spcPts val="0"/>
              </a:spcAft>
              <a:buClr>
                <a:srgbClr val="E78712"/>
              </a:buClr>
              <a:buSzTx/>
              <a:buNone/>
              <a:tabLst/>
              <a:defRPr/>
            </a:pPr>
            <a:endParaRPr kumimoji="0" lang="ru-RU" sz="18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0" indent="0">
              <a:buNone/>
            </a:pPr>
            <a:endParaRPr lang="ru-RU" dirty="0"/>
          </a:p>
          <a:p>
            <a:pPr marL="0" indent="0">
              <a:buNone/>
            </a:pPr>
            <a:endParaRPr lang="ru-RU" dirty="0"/>
          </a:p>
          <a:p>
            <a:pPr marL="0" indent="0">
              <a:buNone/>
            </a:pPr>
            <a:endParaRPr lang="ru-RU" dirty="0"/>
          </a:p>
        </p:txBody>
      </p:sp>
    </p:spTree>
    <p:extLst>
      <p:ext uri="{BB962C8B-B14F-4D97-AF65-F5344CB8AC3E}">
        <p14:creationId xmlns:p14="http://schemas.microsoft.com/office/powerpoint/2010/main" val="3101056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144" y="586967"/>
            <a:ext cx="9577337" cy="5261317"/>
          </a:xfrm>
        </p:spPr>
        <p:txBody>
          <a:bodyPr>
            <a:normAutofit fontScale="90000"/>
          </a:bodyPr>
          <a:lstStyle/>
          <a:p>
            <a:pPr algn="ctr"/>
            <a:r>
              <a:rPr lang="ru-RU" dirty="0">
                <a:solidFill>
                  <a:schemeClr val="tx2"/>
                </a:solidFill>
              </a:rPr>
              <a:t>Попечители:</a:t>
            </a:r>
            <a:r>
              <a:rPr lang="ru-RU" b="1" dirty="0">
                <a:solidFill>
                  <a:schemeClr val="tx2"/>
                </a:solidFill>
              </a:rPr>
              <a:t/>
            </a:r>
            <a:br>
              <a:rPr lang="ru-RU" b="1" dirty="0">
                <a:solidFill>
                  <a:schemeClr val="tx2"/>
                </a:solidFill>
              </a:rPr>
            </a:br>
            <a:r>
              <a:rPr lang="ru-RU" b="1" dirty="0">
                <a:solidFill>
                  <a:schemeClr val="tx2"/>
                </a:solidFill>
              </a:rPr>
              <a:t> </a:t>
            </a:r>
            <a:r>
              <a:rPr lang="ru-RU" dirty="0">
                <a:solidFill>
                  <a:schemeClr val="tx2"/>
                </a:solidFill>
              </a:rPr>
              <a:t>- </a:t>
            </a:r>
            <a:r>
              <a:rPr lang="ru-RU" sz="2100" dirty="0">
                <a:solidFill>
                  <a:schemeClr val="tx2"/>
                </a:solidFill>
              </a:rPr>
              <a:t>назначаются в порядке, установленном законодательством, и выступают в защиту прав и интересов подопечных в отношениях с любыми лицами и организациями, в том числе в судах, без специального полномочия;</a:t>
            </a:r>
            <a:br>
              <a:rPr lang="ru-RU" sz="2100" dirty="0">
                <a:solidFill>
                  <a:schemeClr val="tx2"/>
                </a:solidFill>
              </a:rPr>
            </a:br>
            <a:r>
              <a:rPr lang="ru-RU" sz="2100" dirty="0">
                <a:solidFill>
                  <a:schemeClr val="tx2"/>
                </a:solidFill>
              </a:rPr>
              <a:t/>
            </a:r>
            <a:br>
              <a:rPr lang="ru-RU" sz="2100" dirty="0">
                <a:solidFill>
                  <a:schemeClr val="tx2"/>
                </a:solidFill>
              </a:rPr>
            </a:br>
            <a:r>
              <a:rPr lang="ru-RU" sz="2100" dirty="0">
                <a:solidFill>
                  <a:schemeClr val="tx2"/>
                </a:solidFill>
              </a:rPr>
              <a:t> - дают согласие на получение этими лицами причитающихся им платежей и на распоряжение полученными денежными суммами и иным имуществом в соответствии с Гражданским кодексом Республики Беларусь;</a:t>
            </a:r>
            <a:br>
              <a:rPr lang="ru-RU" sz="2100" dirty="0">
                <a:solidFill>
                  <a:schemeClr val="tx2"/>
                </a:solidFill>
              </a:rPr>
            </a:br>
            <a:r>
              <a:rPr lang="ru-RU" sz="2100" dirty="0">
                <a:solidFill>
                  <a:schemeClr val="tx2"/>
                </a:solidFill>
              </a:rPr>
              <a:t/>
            </a:r>
            <a:br>
              <a:rPr lang="ru-RU" sz="2100" dirty="0">
                <a:solidFill>
                  <a:schemeClr val="tx2"/>
                </a:solidFill>
              </a:rPr>
            </a:br>
            <a:r>
              <a:rPr lang="ru-RU" sz="2100" dirty="0">
                <a:solidFill>
                  <a:schemeClr val="tx2"/>
                </a:solidFill>
              </a:rPr>
              <a:t>- дают согласие на совершение тех сделок, которые граждане, находящиеся под попечительством, не вправе совершать самостоятельно;</a:t>
            </a:r>
            <a:br>
              <a:rPr lang="ru-RU" sz="2100" dirty="0">
                <a:solidFill>
                  <a:schemeClr val="tx2"/>
                </a:solidFill>
              </a:rPr>
            </a:br>
            <a:r>
              <a:rPr lang="ru-RU" sz="2100" dirty="0">
                <a:solidFill>
                  <a:schemeClr val="tx2"/>
                </a:solidFill>
              </a:rPr>
              <a:t/>
            </a:r>
            <a:br>
              <a:rPr lang="ru-RU" sz="2100" dirty="0">
                <a:solidFill>
                  <a:schemeClr val="tx2"/>
                </a:solidFill>
              </a:rPr>
            </a:br>
            <a:r>
              <a:rPr lang="ru-RU" sz="2100" dirty="0">
                <a:solidFill>
                  <a:schemeClr val="tx2"/>
                </a:solidFill>
              </a:rPr>
              <a:t>- оказывают подопечным содействие в осуществлении ими своих прав и исполнении обязанностей, а также охраняют их от злоупотреблений со стороны третьих лиц.</a:t>
            </a:r>
            <a:r>
              <a:rPr lang="ru-RU" sz="3100" dirty="0">
                <a:solidFill>
                  <a:schemeClr val="tx2"/>
                </a:solidFill>
              </a:rPr>
              <a:t/>
            </a:r>
            <a:br>
              <a:rPr lang="ru-RU" sz="3100" dirty="0">
                <a:solidFill>
                  <a:schemeClr val="tx2"/>
                </a:solidFill>
              </a:rPr>
            </a:br>
            <a:r>
              <a:rPr lang="ru-RU" dirty="0"/>
              <a:t/>
            </a:r>
            <a:br>
              <a:rPr lang="ru-RU" dirty="0"/>
            </a:b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91805F-E39D-41FD-31C9-2476366D8ECF}"/>
              </a:ext>
            </a:extLst>
          </p:cNvPr>
          <p:cNvSpPr>
            <a:spLocks noGrp="1"/>
          </p:cNvSpPr>
          <p:nvPr>
            <p:ph type="title"/>
          </p:nvPr>
        </p:nvSpPr>
        <p:spPr>
          <a:xfrm>
            <a:off x="527147" y="311909"/>
            <a:ext cx="8911687" cy="1096049"/>
          </a:xfrm>
        </p:spPr>
        <p:txBody>
          <a:bodyPr>
            <a:normAutofit fontScale="90000"/>
          </a:bodyPr>
          <a:lstStyle/>
          <a:p>
            <a:pPr algn="ctr"/>
            <a:r>
              <a:rPr lang="ru-RU" dirty="0">
                <a:solidFill>
                  <a:schemeClr val="tx2"/>
                </a:solidFill>
              </a:rPr>
              <a:t>Ограниченный в дееспособности гражданин</a:t>
            </a:r>
            <a:br>
              <a:rPr lang="ru-RU" dirty="0">
                <a:solidFill>
                  <a:schemeClr val="tx2"/>
                </a:solidFill>
              </a:rPr>
            </a:br>
            <a:endParaRPr lang="ru-RU" dirty="0">
              <a:solidFill>
                <a:schemeClr val="tx2"/>
              </a:solidFill>
            </a:endParaRPr>
          </a:p>
        </p:txBody>
      </p:sp>
      <p:sp>
        <p:nvSpPr>
          <p:cNvPr id="3" name="Текст 2">
            <a:extLst>
              <a:ext uri="{FF2B5EF4-FFF2-40B4-BE49-F238E27FC236}">
                <a16:creationId xmlns:a16="http://schemas.microsoft.com/office/drawing/2014/main" id="{20B8EC6C-C8D5-A60B-FBEA-085BFBEF10A8}"/>
              </a:ext>
            </a:extLst>
          </p:cNvPr>
          <p:cNvSpPr>
            <a:spLocks noGrp="1"/>
          </p:cNvSpPr>
          <p:nvPr>
            <p:ph type="body" idx="1"/>
          </p:nvPr>
        </p:nvSpPr>
        <p:spPr>
          <a:xfrm>
            <a:off x="767926" y="1457898"/>
            <a:ext cx="3992732" cy="896292"/>
          </a:xfrm>
        </p:spPr>
        <p:txBody>
          <a:bodyPr>
            <a:normAutofit/>
          </a:bodyPr>
          <a:lstStyle/>
          <a:p>
            <a:pPr algn="ctr"/>
            <a:r>
              <a:rPr lang="ru-RU" sz="1400" dirty="0">
                <a:solidFill>
                  <a:srgbClr val="FF0000"/>
                </a:solidFill>
              </a:rPr>
              <a:t>вследствие злоупотребления спиртными напитками, наркотическими средствами, психотропными веществами, их аналогами</a:t>
            </a:r>
          </a:p>
        </p:txBody>
      </p:sp>
      <p:sp>
        <p:nvSpPr>
          <p:cNvPr id="4" name="Объект 3">
            <a:extLst>
              <a:ext uri="{FF2B5EF4-FFF2-40B4-BE49-F238E27FC236}">
                <a16:creationId xmlns:a16="http://schemas.microsoft.com/office/drawing/2014/main" id="{BA68CE9E-96CC-890A-4BD9-9B22875CF449}"/>
              </a:ext>
            </a:extLst>
          </p:cNvPr>
          <p:cNvSpPr>
            <a:spLocks noGrp="1"/>
          </p:cNvSpPr>
          <p:nvPr>
            <p:ph sz="half" idx="2"/>
          </p:nvPr>
        </p:nvSpPr>
        <p:spPr>
          <a:xfrm>
            <a:off x="527147" y="2454069"/>
            <a:ext cx="4342893" cy="3042132"/>
          </a:xfrm>
        </p:spPr>
        <p:txBody>
          <a:bodyPr>
            <a:normAutofit/>
          </a:bodyPr>
          <a:lstStyle/>
          <a:p>
            <a:r>
              <a:rPr lang="ru-RU" dirty="0">
                <a:solidFill>
                  <a:schemeClr val="tx2"/>
                </a:solidFill>
              </a:rPr>
              <a:t>Вправе – самостоятельно совершать мелкие бытовые сделки.</a:t>
            </a:r>
          </a:p>
          <a:p>
            <a:r>
              <a:rPr lang="ru-RU" dirty="0">
                <a:solidFill>
                  <a:schemeClr val="tx2"/>
                </a:solidFill>
              </a:rPr>
              <a:t>Не вправе – самостоятельно, а только с согласия попечителя, совершать другие сделки, получать заработок, пенсию,  иные доходы и распоряжаться ими.</a:t>
            </a:r>
          </a:p>
          <a:p>
            <a:pPr marL="0" indent="0">
              <a:buNone/>
            </a:pPr>
            <a:endParaRPr lang="ru-RU" dirty="0"/>
          </a:p>
          <a:p>
            <a:pPr marL="0" indent="0">
              <a:buNone/>
            </a:pPr>
            <a:endParaRPr lang="ru-RU" dirty="0"/>
          </a:p>
        </p:txBody>
      </p:sp>
      <p:sp>
        <p:nvSpPr>
          <p:cNvPr id="5" name="Текст 4">
            <a:extLst>
              <a:ext uri="{FF2B5EF4-FFF2-40B4-BE49-F238E27FC236}">
                <a16:creationId xmlns:a16="http://schemas.microsoft.com/office/drawing/2014/main" id="{D9C4B166-E577-EE40-8C19-3B43EB2ED500}"/>
              </a:ext>
            </a:extLst>
          </p:cNvPr>
          <p:cNvSpPr>
            <a:spLocks noGrp="1"/>
          </p:cNvSpPr>
          <p:nvPr>
            <p:ph type="body" sz="quarter" idx="3"/>
          </p:nvPr>
        </p:nvSpPr>
        <p:spPr>
          <a:xfrm>
            <a:off x="5500548" y="1258141"/>
            <a:ext cx="3999001" cy="1096049"/>
          </a:xfrm>
        </p:spPr>
        <p:txBody>
          <a:bodyPr/>
          <a:lstStyle/>
          <a:p>
            <a:pPr algn="ctr"/>
            <a:r>
              <a:rPr lang="ru-RU" sz="1400" dirty="0">
                <a:solidFill>
                  <a:srgbClr val="FF0000"/>
                </a:solidFill>
              </a:rPr>
              <a:t>вследствие психического расстройства (заболевания)</a:t>
            </a:r>
          </a:p>
        </p:txBody>
      </p:sp>
      <p:sp>
        <p:nvSpPr>
          <p:cNvPr id="6" name="Объект 5">
            <a:extLst>
              <a:ext uri="{FF2B5EF4-FFF2-40B4-BE49-F238E27FC236}">
                <a16:creationId xmlns:a16="http://schemas.microsoft.com/office/drawing/2014/main" id="{7637C1B8-0F88-D6B2-E67D-75F103A34E0B}"/>
              </a:ext>
            </a:extLst>
          </p:cNvPr>
          <p:cNvSpPr>
            <a:spLocks noGrp="1"/>
          </p:cNvSpPr>
          <p:nvPr>
            <p:ph sz="quarter" idx="4"/>
          </p:nvPr>
        </p:nvSpPr>
        <p:spPr>
          <a:xfrm>
            <a:off x="5500548" y="2549756"/>
            <a:ext cx="4338674" cy="3042132"/>
          </a:xfrm>
        </p:spPr>
        <p:txBody>
          <a:bodyPr>
            <a:normAutofit fontScale="77500" lnSpcReduction="20000"/>
          </a:bodyPr>
          <a:lstStyle/>
          <a:p>
            <a:r>
              <a:rPr lang="ru-RU" dirty="0">
                <a:solidFill>
                  <a:schemeClr val="tx2"/>
                </a:solidFill>
              </a:rPr>
              <a:t>Вправе – самостоятельно: совершать мелкие бытовые сделки; сделки, направленные на безвозмездное получение выгод, не требующие нотариального удостоверения либо государственной регистрации; сделки по распоряжению средствами, предоставленными попечителем или с согласия последнего третьим лицом для определенной цели или свободного распоряжения; получать заработок, пенсию и иные доходы и распоряжаться ими.</a:t>
            </a:r>
          </a:p>
          <a:p>
            <a:r>
              <a:rPr lang="ru-RU" dirty="0">
                <a:solidFill>
                  <a:schemeClr val="tx2"/>
                </a:solidFill>
              </a:rPr>
              <a:t>Совершать другие сделки такой гражданин может только с согласия попечителя.</a:t>
            </a:r>
          </a:p>
        </p:txBody>
      </p:sp>
    </p:spTree>
    <p:extLst>
      <p:ext uri="{BB962C8B-B14F-4D97-AF65-F5344CB8AC3E}">
        <p14:creationId xmlns:p14="http://schemas.microsoft.com/office/powerpoint/2010/main" val="4243291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7653" y="867008"/>
            <a:ext cx="8915399" cy="968720"/>
          </a:xfrm>
        </p:spPr>
        <p:txBody>
          <a:bodyPr>
            <a:normAutofit/>
          </a:bodyPr>
          <a:lstStyle/>
          <a:p>
            <a:pPr algn="ctr"/>
            <a:r>
              <a:rPr lang="ru-RU" sz="3200" dirty="0">
                <a:solidFill>
                  <a:schemeClr val="tx2"/>
                </a:solidFill>
              </a:rPr>
              <a:t>Цели опеки и попечительства</a:t>
            </a:r>
          </a:p>
        </p:txBody>
      </p:sp>
      <p:sp>
        <p:nvSpPr>
          <p:cNvPr id="3" name="Текст 2"/>
          <p:cNvSpPr>
            <a:spLocks noGrp="1"/>
          </p:cNvSpPr>
          <p:nvPr>
            <p:ph type="body" idx="1"/>
          </p:nvPr>
        </p:nvSpPr>
        <p:spPr>
          <a:xfrm>
            <a:off x="704429" y="1835728"/>
            <a:ext cx="8915399" cy="4336610"/>
          </a:xfrm>
        </p:spPr>
        <p:txBody>
          <a:bodyPr>
            <a:normAutofit/>
          </a:bodyPr>
          <a:lstStyle/>
          <a:p>
            <a:endParaRPr lang="ru-RU" dirty="0"/>
          </a:p>
          <a:p>
            <a:endParaRPr lang="ru-RU" dirty="0">
              <a:solidFill>
                <a:schemeClr val="tx2"/>
              </a:solidFill>
            </a:endParaRPr>
          </a:p>
          <a:p>
            <a:pPr algn="ctr"/>
            <a:r>
              <a:rPr lang="ru-RU" dirty="0">
                <a:solidFill>
                  <a:schemeClr val="tx2"/>
                </a:solidFill>
              </a:rPr>
              <a:t>Опека и попечительство устанавливаются также для защиты личных неимущественных и имущественных прав и законных интересов совершеннолетних лиц, которые признаны судом недееспособными или ограниченно дееспособными.</a:t>
            </a:r>
          </a:p>
          <a:p>
            <a:endParaRPr lang="ru-RU" dirty="0"/>
          </a:p>
        </p:txBody>
      </p:sp>
    </p:spTree>
    <p:extLst>
      <p:ext uri="{BB962C8B-B14F-4D97-AF65-F5344CB8AC3E}">
        <p14:creationId xmlns:p14="http://schemas.microsoft.com/office/powerpoint/2010/main" val="1782482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262E5D-70AA-AB8A-6172-BCCE37330F64}"/>
              </a:ext>
            </a:extLst>
          </p:cNvPr>
          <p:cNvSpPr>
            <a:spLocks noGrp="1"/>
          </p:cNvSpPr>
          <p:nvPr>
            <p:ph type="title"/>
          </p:nvPr>
        </p:nvSpPr>
        <p:spPr/>
        <p:txBody>
          <a:bodyPr/>
          <a:lstStyle/>
          <a:p>
            <a:pPr algn="ctr"/>
            <a:r>
              <a:rPr lang="ru-RU" dirty="0">
                <a:solidFill>
                  <a:srgbClr val="FF0000"/>
                </a:solidFill>
              </a:rPr>
              <a:t>Внимание!</a:t>
            </a:r>
          </a:p>
        </p:txBody>
      </p:sp>
      <p:sp>
        <p:nvSpPr>
          <p:cNvPr id="3" name="Объект 2">
            <a:extLst>
              <a:ext uri="{FF2B5EF4-FFF2-40B4-BE49-F238E27FC236}">
                <a16:creationId xmlns:a16="http://schemas.microsoft.com/office/drawing/2014/main" id="{11993325-D901-9A4B-F5CA-F7710A1E72DC}"/>
              </a:ext>
            </a:extLst>
          </p:cNvPr>
          <p:cNvSpPr>
            <a:spLocks noGrp="1"/>
          </p:cNvSpPr>
          <p:nvPr>
            <p:ph sz="half" idx="1"/>
          </p:nvPr>
        </p:nvSpPr>
        <p:spPr/>
        <p:txBody>
          <a:bodyPr>
            <a:normAutofit/>
          </a:bodyPr>
          <a:lstStyle/>
          <a:p>
            <a:r>
              <a:rPr lang="ru-RU" sz="3200" dirty="0">
                <a:solidFill>
                  <a:srgbClr val="FF0000"/>
                </a:solidFill>
              </a:rPr>
              <a:t>ВРЕД, </a:t>
            </a:r>
            <a:r>
              <a:rPr lang="ru-RU" dirty="0">
                <a:solidFill>
                  <a:schemeClr val="tx1"/>
                </a:solidFill>
              </a:rPr>
              <a:t>причиненный гражданином, признанным недееспособным, возмещают его опекун или организация, обязанная осуществлять за ним надзор, если не докажут, что вред возник не по их вине.</a:t>
            </a:r>
            <a:endParaRPr lang="ru-RU" dirty="0">
              <a:solidFill>
                <a:srgbClr val="FF0000"/>
              </a:solidFill>
            </a:endParaRPr>
          </a:p>
        </p:txBody>
      </p:sp>
      <p:sp>
        <p:nvSpPr>
          <p:cNvPr id="4" name="Объект 3">
            <a:extLst>
              <a:ext uri="{FF2B5EF4-FFF2-40B4-BE49-F238E27FC236}">
                <a16:creationId xmlns:a16="http://schemas.microsoft.com/office/drawing/2014/main" id="{70F781D9-4BBE-7AD3-32AC-4BECABDB05B6}"/>
              </a:ext>
            </a:extLst>
          </p:cNvPr>
          <p:cNvSpPr>
            <a:spLocks noGrp="1"/>
          </p:cNvSpPr>
          <p:nvPr>
            <p:ph sz="half" idx="2"/>
          </p:nvPr>
        </p:nvSpPr>
        <p:spPr/>
        <p:txBody>
          <a:bodyPr>
            <a:normAutofit/>
          </a:bodyPr>
          <a:lstStyle/>
          <a:p>
            <a:r>
              <a:rPr lang="ru-RU" sz="3200" dirty="0">
                <a:solidFill>
                  <a:srgbClr val="FF0000"/>
                </a:solidFill>
              </a:rPr>
              <a:t>ВРЕД, </a:t>
            </a:r>
            <a:r>
              <a:rPr lang="ru-RU" dirty="0">
                <a:solidFill>
                  <a:schemeClr val="tx1"/>
                </a:solidFill>
              </a:rPr>
              <a:t>причиненный гражданином, ограниченным в дееспособности, возмещается самим причинителем вреда. </a:t>
            </a:r>
          </a:p>
          <a:p>
            <a:r>
              <a:rPr lang="ru-RU" dirty="0">
                <a:solidFill>
                  <a:schemeClr val="tx1"/>
                </a:solidFill>
              </a:rPr>
              <a:t>Гражданин, дееспособность которого ограничена, самостоятельно несет имущественную ответственность по  совершенным им сделкам.</a:t>
            </a:r>
          </a:p>
        </p:txBody>
      </p:sp>
    </p:spTree>
    <p:extLst>
      <p:ext uri="{BB962C8B-B14F-4D97-AF65-F5344CB8AC3E}">
        <p14:creationId xmlns:p14="http://schemas.microsoft.com/office/powerpoint/2010/main" val="1507460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3800" y="183311"/>
            <a:ext cx="8915399" cy="1195754"/>
          </a:xfrm>
        </p:spPr>
        <p:txBody>
          <a:bodyPr>
            <a:normAutofit fontScale="90000"/>
          </a:bodyPr>
          <a:lstStyle/>
          <a:p>
            <a:pPr algn="ctr"/>
            <a:r>
              <a:rPr lang="ru-RU" dirty="0">
                <a:solidFill>
                  <a:schemeClr val="tx2"/>
                </a:solidFill>
              </a:rPr>
              <a:t>Органы опеки и попечительства</a:t>
            </a:r>
            <a:r>
              <a:rPr lang="ru-RU" dirty="0"/>
              <a:t/>
            </a:r>
            <a:br>
              <a:rPr lang="ru-RU" dirty="0"/>
            </a:br>
            <a:endParaRPr lang="ru-RU" dirty="0"/>
          </a:p>
        </p:txBody>
      </p:sp>
      <p:sp>
        <p:nvSpPr>
          <p:cNvPr id="3" name="Текст 2"/>
          <p:cNvSpPr>
            <a:spLocks noGrp="1"/>
          </p:cNvSpPr>
          <p:nvPr>
            <p:ph type="body" idx="1"/>
          </p:nvPr>
        </p:nvSpPr>
        <p:spPr>
          <a:xfrm>
            <a:off x="433840" y="1093691"/>
            <a:ext cx="8915399" cy="5064370"/>
          </a:xfrm>
        </p:spPr>
        <p:txBody>
          <a:bodyPr>
            <a:normAutofit/>
          </a:bodyPr>
          <a:lstStyle/>
          <a:p>
            <a:pPr algn="ctr"/>
            <a:r>
              <a:rPr lang="ru-RU" dirty="0">
                <a:solidFill>
                  <a:schemeClr val="tx2"/>
                </a:solidFill>
              </a:rPr>
              <a:t>Органами опеки и попечительства являются местные исполнительные и распорядительные органы </a:t>
            </a:r>
          </a:p>
          <a:p>
            <a:pPr algn="ctr"/>
            <a:r>
              <a:rPr lang="ru-RU" sz="1600" dirty="0">
                <a:solidFill>
                  <a:schemeClr val="tx2"/>
                </a:solidFill>
              </a:rPr>
              <a:t>(в городе Минске местными исполнительными и распорядительными органами первичного уровня являются районные администрации, базового уровня Минский городской исполнительный комитет).</a:t>
            </a:r>
          </a:p>
          <a:p>
            <a:pPr algn="ctr"/>
            <a:r>
              <a:rPr lang="ru-RU" dirty="0">
                <a:solidFill>
                  <a:schemeClr val="tx2"/>
                </a:solidFill>
              </a:rPr>
              <a:t>Осуществление функций по опеке и попечительству в отношении совершеннолетних лиц, которые признаны недееспособными или ограниченно дееспособными, возложено на:</a:t>
            </a:r>
          </a:p>
          <a:p>
            <a:pPr algn="ctr">
              <a:buFontTx/>
              <a:buChar char="-"/>
            </a:pPr>
            <a:r>
              <a:rPr lang="ru-RU" dirty="0">
                <a:solidFill>
                  <a:schemeClr val="tx2"/>
                </a:solidFill>
              </a:rPr>
              <a:t> органы по труду, занятости и социальной защите;</a:t>
            </a:r>
          </a:p>
          <a:p>
            <a:pPr algn="ctr">
              <a:buFontTx/>
              <a:buChar char="-"/>
            </a:pPr>
            <a:r>
              <a:rPr lang="ru-RU" dirty="0">
                <a:solidFill>
                  <a:schemeClr val="tx2"/>
                </a:solidFill>
              </a:rPr>
              <a:t> структурные подразделения местных исполнительных и распорядительных органов, осуществляющие государственно-властные полномочия в сфере жилищно-коммунального хозяйства;</a:t>
            </a:r>
          </a:p>
          <a:p>
            <a:pPr algn="ctr">
              <a:buFontTx/>
              <a:buChar char="-"/>
            </a:pPr>
            <a:r>
              <a:rPr lang="ru-RU" dirty="0">
                <a:solidFill>
                  <a:schemeClr val="tx2"/>
                </a:solidFill>
              </a:rPr>
              <a:t> территориальные центры социального обслуживания населения.</a:t>
            </a:r>
          </a:p>
          <a:p>
            <a:endParaRPr lang="ru-RU" dirty="0">
              <a:solidFill>
                <a:schemeClr val="tx2"/>
              </a:solidFill>
            </a:endParaRPr>
          </a:p>
        </p:txBody>
      </p:sp>
    </p:spTree>
    <p:extLst>
      <p:ext uri="{BB962C8B-B14F-4D97-AF65-F5344CB8AC3E}">
        <p14:creationId xmlns:p14="http://schemas.microsoft.com/office/powerpoint/2010/main" val="2542462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8526" y="333893"/>
            <a:ext cx="8915399" cy="1125415"/>
          </a:xfrm>
        </p:spPr>
        <p:txBody>
          <a:bodyPr>
            <a:normAutofit fontScale="90000"/>
          </a:bodyPr>
          <a:lstStyle/>
          <a:p>
            <a:pPr algn="ctr"/>
            <a:r>
              <a:rPr lang="ru-RU" dirty="0">
                <a:solidFill>
                  <a:schemeClr val="tx2"/>
                </a:solidFill>
              </a:rPr>
              <a:t>Место установления опеки и попечительства</a:t>
            </a:r>
          </a:p>
        </p:txBody>
      </p:sp>
      <p:sp>
        <p:nvSpPr>
          <p:cNvPr id="3" name="Текст 2"/>
          <p:cNvSpPr>
            <a:spLocks noGrp="1"/>
          </p:cNvSpPr>
          <p:nvPr>
            <p:ph type="body" idx="1"/>
          </p:nvPr>
        </p:nvSpPr>
        <p:spPr>
          <a:xfrm>
            <a:off x="443172" y="1829804"/>
            <a:ext cx="8915399" cy="3882683"/>
          </a:xfrm>
        </p:spPr>
        <p:txBody>
          <a:bodyPr>
            <a:noAutofit/>
          </a:bodyPr>
          <a:lstStyle/>
          <a:p>
            <a:pPr algn="ctr"/>
            <a:r>
              <a:rPr lang="ru-RU" dirty="0">
                <a:solidFill>
                  <a:schemeClr val="tx2"/>
                </a:solidFill>
              </a:rPr>
              <a:t>Опека и попечительство устанавливаются по месту жительства лица, подлежащего опеке или попечительству, или по месту жительства опекуна, попечителя, если это отвечает интересам подопечного.</a:t>
            </a:r>
          </a:p>
          <a:p>
            <a:pPr algn="ctr"/>
            <a:endParaRPr lang="ru-RU" dirty="0">
              <a:solidFill>
                <a:schemeClr val="tx2"/>
              </a:solidFill>
            </a:endParaRPr>
          </a:p>
          <a:p>
            <a:pPr algn="ctr"/>
            <a:r>
              <a:rPr lang="ru-RU" dirty="0">
                <a:solidFill>
                  <a:schemeClr val="tx2"/>
                </a:solidFill>
              </a:rPr>
              <a:t>Опека и попечительство устанавливаются по решению органов опеки и попечительства </a:t>
            </a:r>
          </a:p>
          <a:p>
            <a:pPr algn="ctr"/>
            <a:r>
              <a:rPr lang="ru-RU" dirty="0">
                <a:solidFill>
                  <a:schemeClr val="tx2"/>
                </a:solidFill>
              </a:rPr>
              <a:t>( </a:t>
            </a:r>
            <a:r>
              <a:rPr lang="ru-RU" sz="1600" dirty="0">
                <a:solidFill>
                  <a:schemeClr val="tx2"/>
                </a:solidFill>
              </a:rPr>
              <a:t>в городе Минске по решению районной администрации</a:t>
            </a:r>
            <a:r>
              <a:rPr lang="ru-RU" dirty="0">
                <a:solidFill>
                  <a:schemeClr val="tx2"/>
                </a:solidFill>
              </a:rPr>
              <a:t>).</a:t>
            </a:r>
            <a:endParaRPr lang="ru-RU" sz="3600" dirty="0">
              <a:solidFill>
                <a:schemeClr val="tx2"/>
              </a:solidFill>
            </a:endParaRPr>
          </a:p>
        </p:txBody>
      </p:sp>
    </p:spTree>
    <p:extLst>
      <p:ext uri="{BB962C8B-B14F-4D97-AF65-F5344CB8AC3E}">
        <p14:creationId xmlns:p14="http://schemas.microsoft.com/office/powerpoint/2010/main" val="659212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1"/>
            <a:ext cx="8596668" cy="1259632"/>
          </a:xfrm>
        </p:spPr>
        <p:txBody>
          <a:bodyPr>
            <a:normAutofit fontScale="90000"/>
          </a:bodyPr>
          <a:lstStyle/>
          <a:p>
            <a:r>
              <a:rPr lang="ru-RU" dirty="0">
                <a:solidFill>
                  <a:schemeClr val="tx2"/>
                </a:solidFill>
              </a:rPr>
              <a:t>Назначение опекуна или попечителя</a:t>
            </a:r>
          </a:p>
        </p:txBody>
      </p:sp>
      <p:sp>
        <p:nvSpPr>
          <p:cNvPr id="4" name="Текст 3"/>
          <p:cNvSpPr>
            <a:spLocks noGrp="1"/>
          </p:cNvSpPr>
          <p:nvPr>
            <p:ph type="body" idx="1"/>
          </p:nvPr>
        </p:nvSpPr>
        <p:spPr>
          <a:xfrm>
            <a:off x="677335" y="1362269"/>
            <a:ext cx="8596668" cy="4025579"/>
          </a:xfrm>
        </p:spPr>
        <p:txBody>
          <a:bodyPr/>
          <a:lstStyle/>
          <a:p>
            <a:r>
              <a:rPr lang="ru-RU" dirty="0">
                <a:solidFill>
                  <a:schemeClr val="tx2"/>
                </a:solidFill>
              </a:rPr>
              <a:t>Опекун или попечитель может быть назначен только с его согласия.</a:t>
            </a:r>
            <a:br>
              <a:rPr lang="ru-RU" dirty="0">
                <a:solidFill>
                  <a:schemeClr val="tx2"/>
                </a:solidFill>
              </a:rPr>
            </a:br>
            <a:r>
              <a:rPr lang="ru-RU" dirty="0">
                <a:solidFill>
                  <a:schemeClr val="tx2"/>
                </a:solidFill>
              </a:rPr>
              <a:t/>
            </a:r>
            <a:br>
              <a:rPr lang="ru-RU" dirty="0">
                <a:solidFill>
                  <a:schemeClr val="tx2"/>
                </a:solidFill>
              </a:rPr>
            </a:br>
            <a:r>
              <a:rPr lang="ru-RU" dirty="0">
                <a:solidFill>
                  <a:schemeClr val="tx2"/>
                </a:solidFill>
              </a:rPr>
              <a:t>Опекун или попечитель должен быть назначен не позднее месячного срока со дня, когда органу опеки и попечительства стало известно о необходимости установления опеки или попечительства.</a:t>
            </a:r>
            <a:br>
              <a:rPr lang="ru-RU" dirty="0">
                <a:solidFill>
                  <a:schemeClr val="tx2"/>
                </a:solidFill>
              </a:rPr>
            </a:br>
            <a:r>
              <a:rPr lang="ru-RU" dirty="0">
                <a:solidFill>
                  <a:schemeClr val="tx2"/>
                </a:solidFill>
              </a:rPr>
              <a:t/>
            </a:r>
            <a:br>
              <a:rPr lang="ru-RU" dirty="0">
                <a:solidFill>
                  <a:schemeClr val="tx2"/>
                </a:solidFill>
              </a:rPr>
            </a:br>
            <a:r>
              <a:rPr lang="ru-RU" dirty="0">
                <a:solidFill>
                  <a:schemeClr val="tx2"/>
                </a:solidFill>
              </a:rPr>
              <a:t>На основании решения органа опеки и попечительства о назначении гражданина опекуном или попечителем ему выдается удостоверение на право представления интересов подопечного.</a:t>
            </a:r>
            <a:br>
              <a:rPr lang="ru-RU" dirty="0">
                <a:solidFill>
                  <a:schemeClr val="tx2"/>
                </a:solidFill>
              </a:rPr>
            </a:br>
            <a:endParaRPr lang="en-US" dirty="0">
              <a:solidFill>
                <a:schemeClr val="tx2"/>
              </a:solidFill>
            </a:endParaRPr>
          </a:p>
        </p:txBody>
      </p:sp>
    </p:spTree>
    <p:extLst>
      <p:ext uri="{BB962C8B-B14F-4D97-AF65-F5344CB8AC3E}">
        <p14:creationId xmlns:p14="http://schemas.microsoft.com/office/powerpoint/2010/main" val="2001436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8486" y="343366"/>
            <a:ext cx="8915399" cy="984738"/>
          </a:xfrm>
        </p:spPr>
        <p:txBody>
          <a:bodyPr>
            <a:normAutofit/>
          </a:bodyPr>
          <a:lstStyle/>
          <a:p>
            <a:pPr algn="ctr"/>
            <a:r>
              <a:rPr lang="ru-RU" dirty="0" smtClean="0">
                <a:solidFill>
                  <a:schemeClr val="tx2"/>
                </a:solidFill>
              </a:rPr>
              <a:t>Выбор </a:t>
            </a:r>
            <a:r>
              <a:rPr lang="ru-RU" dirty="0">
                <a:solidFill>
                  <a:schemeClr val="tx2"/>
                </a:solidFill>
              </a:rPr>
              <a:t>опекуна, попечителя</a:t>
            </a:r>
          </a:p>
        </p:txBody>
      </p:sp>
      <p:sp>
        <p:nvSpPr>
          <p:cNvPr id="3" name="Текст 2"/>
          <p:cNvSpPr>
            <a:spLocks noGrp="1"/>
          </p:cNvSpPr>
          <p:nvPr>
            <p:ph type="body" idx="1"/>
          </p:nvPr>
        </p:nvSpPr>
        <p:spPr>
          <a:xfrm>
            <a:off x="508486" y="1502371"/>
            <a:ext cx="8915399" cy="4557933"/>
          </a:xfrm>
        </p:spPr>
        <p:txBody>
          <a:bodyPr>
            <a:normAutofit/>
          </a:bodyPr>
          <a:lstStyle/>
          <a:p>
            <a:pPr algn="ctr"/>
            <a:endParaRPr lang="ru-RU" sz="2400" dirty="0">
              <a:solidFill>
                <a:schemeClr val="tx2"/>
              </a:solidFill>
            </a:endParaRPr>
          </a:p>
          <a:p>
            <a:pPr algn="ctr"/>
            <a:r>
              <a:rPr lang="ru-RU" sz="2400" dirty="0" smtClean="0">
                <a:solidFill>
                  <a:schemeClr val="tx2"/>
                </a:solidFill>
              </a:rPr>
              <a:t>При выборе опекуна или попечителя принимаются во внимание его личные качества, способность к выполнению обязанностей опекуна или попечителя, отношения, существующие между ним, членами его семьи и лицом, нуждающимся в опеке или попечительстве, а также в некоторых случаях желание лица, нуждающегося в опеке или попечительстве.</a:t>
            </a:r>
          </a:p>
          <a:p>
            <a:pPr algn="ctr"/>
            <a:endParaRPr lang="ru-RU" sz="2400" dirty="0" smtClean="0"/>
          </a:p>
          <a:p>
            <a:endParaRPr lang="ru-RU" dirty="0"/>
          </a:p>
        </p:txBody>
      </p:sp>
    </p:spTree>
    <p:extLst>
      <p:ext uri="{BB962C8B-B14F-4D97-AF65-F5344CB8AC3E}">
        <p14:creationId xmlns:p14="http://schemas.microsoft.com/office/powerpoint/2010/main" val="179351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9718"/>
            <a:ext cx="9338186" cy="1026942"/>
          </a:xfrm>
        </p:spPr>
        <p:txBody>
          <a:bodyPr>
            <a:normAutofit/>
          </a:bodyPr>
          <a:lstStyle/>
          <a:p>
            <a:pPr algn="ctr"/>
            <a:r>
              <a:rPr lang="ru-RU" sz="2800" dirty="0">
                <a:solidFill>
                  <a:schemeClr val="tx2"/>
                </a:solidFill>
              </a:rPr>
              <a:t>Лица, имеющие право быть опекунами и попечителями</a:t>
            </a:r>
          </a:p>
        </p:txBody>
      </p:sp>
      <p:sp>
        <p:nvSpPr>
          <p:cNvPr id="3" name="Текст 2"/>
          <p:cNvSpPr>
            <a:spLocks noGrp="1"/>
          </p:cNvSpPr>
          <p:nvPr>
            <p:ph type="body" idx="1"/>
          </p:nvPr>
        </p:nvSpPr>
        <p:spPr>
          <a:xfrm>
            <a:off x="319252" y="1237958"/>
            <a:ext cx="9650436" cy="5359791"/>
          </a:xfrm>
        </p:spPr>
        <p:txBody>
          <a:bodyPr>
            <a:normAutofit fontScale="55000" lnSpcReduction="20000"/>
          </a:bodyPr>
          <a:lstStyle/>
          <a:p>
            <a:r>
              <a:rPr lang="ru-RU" sz="3500" dirty="0">
                <a:solidFill>
                  <a:schemeClr val="tx2"/>
                </a:solidFill>
              </a:rPr>
              <a:t>Опекунами и попечителями могут быть </a:t>
            </a:r>
            <a:r>
              <a:rPr lang="ru-RU" sz="3500" b="1" dirty="0">
                <a:solidFill>
                  <a:srgbClr val="00B050"/>
                </a:solidFill>
              </a:rPr>
              <a:t>дееспособные лица обоего пола</a:t>
            </a:r>
            <a:r>
              <a:rPr lang="ru-RU" sz="3500" dirty="0">
                <a:solidFill>
                  <a:schemeClr val="tx2"/>
                </a:solidFill>
              </a:rPr>
              <a:t>, </a:t>
            </a:r>
          </a:p>
          <a:p>
            <a:r>
              <a:rPr lang="ru-RU" sz="3500" dirty="0">
                <a:solidFill>
                  <a:srgbClr val="FF0000"/>
                </a:solidFill>
              </a:rPr>
              <a:t>за исключением:</a:t>
            </a:r>
          </a:p>
          <a:p>
            <a:r>
              <a:rPr lang="ru-RU" sz="3500" dirty="0">
                <a:solidFill>
                  <a:schemeClr val="tx2"/>
                </a:solidFill>
              </a:rPr>
              <a:t>- лиц, больных хроническим алкоголизмом, наркоманией, токсикоманией;</a:t>
            </a:r>
          </a:p>
          <a:p>
            <a:r>
              <a:rPr lang="ru-RU" sz="3500" dirty="0">
                <a:solidFill>
                  <a:schemeClr val="tx2"/>
                </a:solidFill>
              </a:rPr>
              <a:t>- лиц, которые по состоянию здоровья не могут осуществлять права и выполнять обязанности опекуна, попечителя </a:t>
            </a:r>
            <a:r>
              <a:rPr lang="ru-RU" sz="3300" dirty="0">
                <a:solidFill>
                  <a:schemeClr val="tx2"/>
                </a:solidFill>
              </a:rPr>
              <a:t>(</a:t>
            </a:r>
            <a:r>
              <a:rPr lang="ru-RU" sz="2500" dirty="0">
                <a:solidFill>
                  <a:schemeClr val="tx2"/>
                </a:solidFill>
              </a:rPr>
              <a:t>Перечень заболеваний, при наличии которых лица не могут быть опекунами и попечителями, устанавливается Министерством здравоохранения)</a:t>
            </a:r>
            <a:r>
              <a:rPr lang="ru-RU" sz="3300" dirty="0">
                <a:solidFill>
                  <a:schemeClr val="tx2"/>
                </a:solidFill>
              </a:rPr>
              <a:t>;</a:t>
            </a:r>
          </a:p>
          <a:p>
            <a:r>
              <a:rPr lang="ru-RU" sz="3500" dirty="0">
                <a:solidFill>
                  <a:schemeClr val="tx2"/>
                </a:solidFill>
              </a:rPr>
              <a:t>- лиц, лишенных судом родительских прав;</a:t>
            </a:r>
          </a:p>
          <a:p>
            <a:r>
              <a:rPr lang="ru-RU" sz="3500" dirty="0">
                <a:solidFill>
                  <a:schemeClr val="tx2"/>
                </a:solidFill>
              </a:rPr>
              <a:t>- бывших усыновителей, если усыновление было отменено вследствие ненадлежащего выполнения усыновителем своих обязанностей;</a:t>
            </a:r>
          </a:p>
          <a:p>
            <a:r>
              <a:rPr lang="ru-RU" sz="3500" dirty="0">
                <a:solidFill>
                  <a:schemeClr val="tx2"/>
                </a:solidFill>
              </a:rPr>
              <a:t>- лиц, отстраненных от обязанностей опекуна или попечителя за ненадлежащее выполнение возложенных на них обязанностей;</a:t>
            </a:r>
          </a:p>
          <a:p>
            <a:r>
              <a:rPr lang="ru-RU" sz="3500" dirty="0">
                <a:solidFill>
                  <a:schemeClr val="tx2"/>
                </a:solidFill>
              </a:rPr>
              <a:t>- лиц, имеющих судимость за умышленные преступления, а также лиц, осуждавшихся за умышленные тяжкие или особо тяжкие преступления против человека;</a:t>
            </a:r>
          </a:p>
          <a:p>
            <a:r>
              <a:rPr lang="ru-RU" sz="3500" dirty="0">
                <a:solidFill>
                  <a:schemeClr val="tx2"/>
                </a:solidFill>
              </a:rPr>
              <a:t>- лиц, дети которых были признаны нуждающимися в государственной защите в связи с невыполнением или ненадлежащим выполнением данными лицами своих обязанностей по воспитанию и содержанию детей.</a:t>
            </a:r>
          </a:p>
          <a:p>
            <a:endParaRPr lang="ru-RU" dirty="0"/>
          </a:p>
        </p:txBody>
      </p:sp>
    </p:spTree>
    <p:extLst>
      <p:ext uri="{BB962C8B-B14F-4D97-AF65-F5344CB8AC3E}">
        <p14:creationId xmlns:p14="http://schemas.microsoft.com/office/powerpoint/2010/main" val="2623032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253" y="174268"/>
            <a:ext cx="8915399" cy="1088783"/>
          </a:xfrm>
        </p:spPr>
        <p:txBody>
          <a:bodyPr>
            <a:normAutofit/>
          </a:bodyPr>
          <a:lstStyle/>
          <a:p>
            <a:pPr algn="ctr"/>
            <a:r>
              <a:rPr lang="ru-RU" sz="2800" dirty="0">
                <a:solidFill>
                  <a:schemeClr val="tx2"/>
                </a:solidFill>
              </a:rPr>
              <a:t>Документы необходимые для установления опеки или попечительства</a:t>
            </a:r>
          </a:p>
        </p:txBody>
      </p:sp>
      <p:sp>
        <p:nvSpPr>
          <p:cNvPr id="3" name="Текст 2"/>
          <p:cNvSpPr>
            <a:spLocks noGrp="1"/>
          </p:cNvSpPr>
          <p:nvPr>
            <p:ph type="body" idx="1"/>
          </p:nvPr>
        </p:nvSpPr>
        <p:spPr>
          <a:xfrm>
            <a:off x="508485" y="1472112"/>
            <a:ext cx="8915399" cy="4596375"/>
          </a:xfrm>
        </p:spPr>
        <p:txBody>
          <a:bodyPr>
            <a:normAutofit/>
          </a:bodyPr>
          <a:lstStyle/>
          <a:p>
            <a:r>
              <a:rPr lang="ru-RU" dirty="0">
                <a:solidFill>
                  <a:schemeClr val="tx2"/>
                </a:solidFill>
              </a:rPr>
              <a:t>- заявление;</a:t>
            </a:r>
          </a:p>
          <a:p>
            <a:r>
              <a:rPr lang="ru-RU" dirty="0">
                <a:solidFill>
                  <a:schemeClr val="tx2"/>
                </a:solidFill>
              </a:rPr>
              <a:t>- паспорт или иной документ, удостоверяющий личность кандидата в опекуны (попечители);</a:t>
            </a:r>
          </a:p>
          <a:p>
            <a:r>
              <a:rPr lang="ru-RU" dirty="0">
                <a:solidFill>
                  <a:schemeClr val="tx2"/>
                </a:solidFill>
              </a:rPr>
              <a:t>- автобиография кандидата в опекуны (попечители);</a:t>
            </a:r>
          </a:p>
          <a:p>
            <a:r>
              <a:rPr lang="ru-RU" dirty="0">
                <a:solidFill>
                  <a:schemeClr val="tx2"/>
                </a:solidFill>
              </a:rPr>
              <a:t>- одна фотография заявителя размером 30 </a:t>
            </a:r>
            <a:r>
              <a:rPr lang="ru-RU" dirty="0" err="1">
                <a:solidFill>
                  <a:schemeClr val="tx2"/>
                </a:solidFill>
              </a:rPr>
              <a:t>x</a:t>
            </a:r>
            <a:r>
              <a:rPr lang="ru-RU" dirty="0">
                <a:solidFill>
                  <a:schemeClr val="tx2"/>
                </a:solidFill>
              </a:rPr>
              <a:t> 40 мм;</a:t>
            </a:r>
          </a:p>
          <a:p>
            <a:r>
              <a:rPr lang="ru-RU" dirty="0">
                <a:solidFill>
                  <a:schemeClr val="tx2"/>
                </a:solidFill>
              </a:rPr>
              <a:t>- медицинская справка о состоянии здоровья кандидата в опекуны (попечители);</a:t>
            </a:r>
          </a:p>
          <a:p>
            <a:r>
              <a:rPr lang="ru-RU" dirty="0">
                <a:solidFill>
                  <a:schemeClr val="tx2"/>
                </a:solidFill>
              </a:rPr>
              <a:t>- документ, подтверждающий наличие основания назначения опеки (попечительства), а именно </a:t>
            </a:r>
            <a:r>
              <a:rPr lang="ru-RU" dirty="0">
                <a:solidFill>
                  <a:srgbClr val="FF0000"/>
                </a:solidFill>
              </a:rPr>
              <a:t>вступившее в законную силу решение суда </a:t>
            </a:r>
            <a:r>
              <a:rPr lang="ru-RU" dirty="0">
                <a:solidFill>
                  <a:schemeClr val="tx2"/>
                </a:solidFill>
              </a:rPr>
              <a:t>о признании гражданина в отношении которого планируется установление опеки или попечительства недееспособным или ограниченным в дееспособности.</a:t>
            </a:r>
          </a:p>
          <a:p>
            <a:endParaRPr lang="ru-RU" dirty="0"/>
          </a:p>
        </p:txBody>
      </p:sp>
    </p:spTree>
    <p:extLst>
      <p:ext uri="{BB962C8B-B14F-4D97-AF65-F5344CB8AC3E}">
        <p14:creationId xmlns:p14="http://schemas.microsoft.com/office/powerpoint/2010/main" val="2703137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28165"/>
            <a:ext cx="10444112" cy="5987705"/>
          </a:xfrm>
        </p:spPr>
        <p:txBody>
          <a:bodyPr>
            <a:normAutofit fontScale="90000"/>
          </a:bodyPr>
          <a:lstStyle/>
          <a:p>
            <a:pPr algn="ctr"/>
            <a:r>
              <a:rPr lang="ru-RU" sz="3100" dirty="0">
                <a:solidFill>
                  <a:srgbClr val="FF0000"/>
                </a:solidFill>
              </a:rPr>
              <a:t>ВНИМАНИЕ! ВАЖНО!</a:t>
            </a:r>
            <a:r>
              <a:rPr lang="ru-RU" sz="3100" dirty="0">
                <a:solidFill>
                  <a:schemeClr val="tx2"/>
                </a:solidFill>
              </a:rPr>
              <a:t/>
            </a:r>
            <a:br>
              <a:rPr lang="ru-RU" sz="3100" dirty="0">
                <a:solidFill>
                  <a:schemeClr val="tx2"/>
                </a:solidFill>
              </a:rPr>
            </a:br>
            <a:r>
              <a:rPr lang="ru-RU" sz="3100" dirty="0">
                <a:solidFill>
                  <a:schemeClr val="tx2"/>
                </a:solidFill>
              </a:rPr>
              <a:t/>
            </a:r>
            <a:br>
              <a:rPr lang="ru-RU" sz="3100" dirty="0">
                <a:solidFill>
                  <a:schemeClr val="tx2"/>
                </a:solidFill>
              </a:rPr>
            </a:br>
            <a:r>
              <a:rPr lang="ru-RU" sz="2700" dirty="0">
                <a:solidFill>
                  <a:schemeClr val="tx2"/>
                </a:solidFill>
              </a:rPr>
              <a:t>В </a:t>
            </a:r>
            <a:r>
              <a:rPr lang="ru-RU" sz="2700" dirty="0" smtClean="0">
                <a:solidFill>
                  <a:schemeClr val="tx2"/>
                </a:solidFill>
              </a:rPr>
              <a:t>Первомайском </a:t>
            </a:r>
            <a:r>
              <a:rPr lang="ru-RU" sz="2700" dirty="0">
                <a:solidFill>
                  <a:schemeClr val="tx2"/>
                </a:solidFill>
              </a:rPr>
              <a:t>районе г.Минска заявление об установлении опеки или попечительства подается кандидатом в опекуны (попечители) </a:t>
            </a:r>
            <a:br>
              <a:rPr lang="ru-RU" sz="2700" dirty="0">
                <a:solidFill>
                  <a:schemeClr val="tx2"/>
                </a:solidFill>
              </a:rPr>
            </a:br>
            <a:r>
              <a:rPr lang="ru-RU" sz="2700" dirty="0">
                <a:solidFill>
                  <a:srgbClr val="92D050"/>
                </a:solidFill>
              </a:rPr>
              <a:t>в службу «одно окно» </a:t>
            </a:r>
            <a:r>
              <a:rPr lang="ru-RU" sz="2700" dirty="0">
                <a:solidFill>
                  <a:schemeClr val="tx2"/>
                </a:solidFill>
              </a:rPr>
              <a:t>администрации </a:t>
            </a:r>
            <a:r>
              <a:rPr lang="ru-RU" sz="2700" dirty="0" smtClean="0">
                <a:solidFill>
                  <a:schemeClr val="tx2"/>
                </a:solidFill>
              </a:rPr>
              <a:t>Первомайского </a:t>
            </a:r>
            <a:r>
              <a:rPr lang="ru-RU" sz="2700" dirty="0">
                <a:solidFill>
                  <a:schemeClr val="tx2"/>
                </a:solidFill>
              </a:rPr>
              <a:t>района г.Минска по адресу: </a:t>
            </a:r>
            <a:br>
              <a:rPr lang="ru-RU" sz="2700" dirty="0">
                <a:solidFill>
                  <a:schemeClr val="tx2"/>
                </a:solidFill>
              </a:rPr>
            </a:br>
            <a:r>
              <a:rPr lang="ru-RU" sz="2700" dirty="0" err="1">
                <a:solidFill>
                  <a:schemeClr val="tx2"/>
                </a:solidFill>
              </a:rPr>
              <a:t>г.Минск</a:t>
            </a:r>
            <a:r>
              <a:rPr lang="ru-RU" sz="2700" dirty="0">
                <a:solidFill>
                  <a:schemeClr val="tx2"/>
                </a:solidFill>
              </a:rPr>
              <a:t>, </a:t>
            </a:r>
            <a:r>
              <a:rPr lang="ru-RU" sz="2700" dirty="0" smtClean="0">
                <a:solidFill>
                  <a:schemeClr val="tx2"/>
                </a:solidFill>
              </a:rPr>
              <a:t>пр-т Независимости, д.134.</a:t>
            </a:r>
            <a:r>
              <a:rPr lang="ru-RU" sz="2700" dirty="0">
                <a:solidFill>
                  <a:schemeClr val="tx2"/>
                </a:solidFill>
              </a:rPr>
              <a:t/>
            </a:r>
            <a:br>
              <a:rPr lang="ru-RU" sz="2700" dirty="0">
                <a:solidFill>
                  <a:schemeClr val="tx2"/>
                </a:solidFill>
              </a:rPr>
            </a:br>
            <a:r>
              <a:rPr lang="ru-RU" sz="2700" dirty="0">
                <a:solidFill>
                  <a:schemeClr val="tx2"/>
                </a:solidFill>
              </a:rPr>
              <a:t/>
            </a:r>
            <a:br>
              <a:rPr lang="ru-RU" sz="2700" dirty="0">
                <a:solidFill>
                  <a:schemeClr val="tx2"/>
                </a:solidFill>
              </a:rPr>
            </a:br>
            <a:r>
              <a:rPr lang="ru-RU" sz="2700" dirty="0">
                <a:solidFill>
                  <a:srgbClr val="92D050"/>
                </a:solidFill>
              </a:rPr>
              <a:t>Срок рассмотрения</a:t>
            </a:r>
            <a:r>
              <a:rPr lang="ru-RU" sz="2700" dirty="0">
                <a:solidFill>
                  <a:schemeClr val="tx2"/>
                </a:solidFill>
              </a:rPr>
              <a:t> заявления –  не позднее 1 месяца со дня подачи заявления.</a:t>
            </a:r>
            <a:br>
              <a:rPr lang="ru-RU" sz="2700" dirty="0">
                <a:solidFill>
                  <a:schemeClr val="tx2"/>
                </a:solidFill>
              </a:rPr>
            </a:br>
            <a:r>
              <a:rPr lang="ru-RU" sz="2700" dirty="0">
                <a:solidFill>
                  <a:schemeClr val="tx2"/>
                </a:solidFill>
              </a:rPr>
              <a:t/>
            </a:r>
            <a:br>
              <a:rPr lang="ru-RU" sz="2700" dirty="0">
                <a:solidFill>
                  <a:schemeClr val="tx2"/>
                </a:solidFill>
              </a:rPr>
            </a:br>
            <a:r>
              <a:rPr lang="ru-RU" sz="2700" dirty="0">
                <a:solidFill>
                  <a:schemeClr val="tx2"/>
                </a:solidFill>
              </a:rPr>
              <a:t>Плата за осуществление процедуры по установлению опеки и попечительства </a:t>
            </a:r>
            <a:br>
              <a:rPr lang="ru-RU" sz="2700" dirty="0">
                <a:solidFill>
                  <a:schemeClr val="tx2"/>
                </a:solidFill>
              </a:rPr>
            </a:br>
            <a:r>
              <a:rPr lang="ru-RU" sz="2700" dirty="0">
                <a:solidFill>
                  <a:schemeClr val="tx2"/>
                </a:solidFill>
              </a:rPr>
              <a:t>не взимается.</a:t>
            </a:r>
            <a:r>
              <a:rPr lang="ru-RU" sz="2700" dirty="0"/>
              <a:t/>
            </a:r>
            <a:br>
              <a:rPr lang="ru-RU" sz="2700" dirty="0"/>
            </a:br>
            <a:endParaRPr lang="ru-RU" sz="2700" dirty="0"/>
          </a:p>
        </p:txBody>
      </p:sp>
    </p:spTree>
    <p:extLst>
      <p:ext uri="{BB962C8B-B14F-4D97-AF65-F5344CB8AC3E}">
        <p14:creationId xmlns:p14="http://schemas.microsoft.com/office/powerpoint/2010/main" val="3936919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6C756E-8F30-A2C9-1BA7-EDBB75600D4A}"/>
              </a:ext>
            </a:extLst>
          </p:cNvPr>
          <p:cNvSpPr>
            <a:spLocks noGrp="1"/>
          </p:cNvSpPr>
          <p:nvPr>
            <p:ph type="title"/>
          </p:nvPr>
        </p:nvSpPr>
        <p:spPr>
          <a:xfrm>
            <a:off x="670818" y="362852"/>
            <a:ext cx="8911687" cy="5762835"/>
          </a:xfrm>
        </p:spPr>
        <p:txBody>
          <a:bodyPr>
            <a:normAutofit fontScale="90000"/>
          </a:bodyPr>
          <a:lstStyle/>
          <a:p>
            <a:pPr lvl="0" algn="ctr">
              <a:spcBef>
                <a:spcPts val="1000"/>
              </a:spcBef>
              <a:defRPr/>
            </a:pPr>
            <a:r>
              <a:rPr lang="ru-RU" sz="2400" b="1" i="1" dirty="0">
                <a:solidFill>
                  <a:srgbClr val="FF0000"/>
                </a:solidFill>
                <a:latin typeface="Century Gothic"/>
                <a:ea typeface="+mn-ea"/>
                <a:cs typeface="+mn-cs"/>
              </a:rPr>
              <a:t>Обязанности опекунов и попечителей</a:t>
            </a:r>
            <a:r>
              <a:rPr kumimoji="0" lang="ru-RU" sz="2400" b="0" i="0" u="none" strike="noStrike" kern="1200" cap="none" spc="0" normalizeH="0" baseline="0" noProof="0" dirty="0">
                <a:ln>
                  <a:noFill/>
                </a:ln>
                <a:solidFill>
                  <a:schemeClr val="tx2"/>
                </a:solidFill>
                <a:effectLst/>
                <a:uLnTx/>
                <a:uFillTx/>
                <a:latin typeface="Century Gothic"/>
                <a:ea typeface="+mn-ea"/>
                <a:cs typeface="+mn-cs"/>
              </a:rPr>
              <a:t/>
            </a:r>
            <a:br>
              <a:rPr kumimoji="0" lang="ru-RU" sz="2400" b="0" i="0" u="none" strike="noStrike" kern="1200" cap="none" spc="0" normalizeH="0" baseline="0" noProof="0" dirty="0">
                <a:ln>
                  <a:noFill/>
                </a:ln>
                <a:solidFill>
                  <a:schemeClr val="tx2"/>
                </a:solidFill>
                <a:effectLst/>
                <a:uLnTx/>
                <a:uFillTx/>
                <a:latin typeface="Century Gothic"/>
                <a:ea typeface="+mn-ea"/>
                <a:cs typeface="+mn-cs"/>
              </a:rPr>
            </a:br>
            <a:r>
              <a:rPr kumimoji="0" lang="ru-RU" sz="2400" b="0" i="0" u="none" strike="noStrike" kern="1200" cap="none" spc="0" normalizeH="0" baseline="0" noProof="0" dirty="0">
                <a:ln>
                  <a:noFill/>
                </a:ln>
                <a:solidFill>
                  <a:schemeClr val="tx2"/>
                </a:solidFill>
                <a:effectLst/>
                <a:uLnTx/>
                <a:uFillTx/>
                <a:latin typeface="Century Gothic"/>
                <a:ea typeface="+mn-ea"/>
                <a:cs typeface="+mn-cs"/>
              </a:rPr>
              <a:t>- забота о содержании лиц, находящихся под их опекой или попечительством;</a:t>
            </a:r>
            <a:br>
              <a:rPr kumimoji="0" lang="ru-RU" sz="2400" b="0" i="0" u="none" strike="noStrike" kern="1200" cap="none" spc="0" normalizeH="0" baseline="0" noProof="0" dirty="0">
                <a:ln>
                  <a:noFill/>
                </a:ln>
                <a:solidFill>
                  <a:schemeClr val="tx2"/>
                </a:solidFill>
                <a:effectLst/>
                <a:uLnTx/>
                <a:uFillTx/>
                <a:latin typeface="Century Gothic"/>
                <a:ea typeface="+mn-ea"/>
                <a:cs typeface="+mn-cs"/>
              </a:rPr>
            </a:br>
            <a:r>
              <a:rPr kumimoji="0" lang="ru-RU" sz="2400" b="0" i="0" u="none" strike="noStrike" kern="1200" cap="none" spc="0" normalizeH="0" baseline="0" noProof="0" dirty="0">
                <a:ln>
                  <a:noFill/>
                </a:ln>
                <a:solidFill>
                  <a:schemeClr val="tx2"/>
                </a:solidFill>
                <a:effectLst/>
                <a:uLnTx/>
                <a:uFillTx/>
                <a:latin typeface="Century Gothic"/>
                <a:ea typeface="+mn-ea"/>
                <a:cs typeface="+mn-cs"/>
              </a:rPr>
              <a:t/>
            </a:r>
            <a:br>
              <a:rPr kumimoji="0" lang="ru-RU" sz="2400" b="0" i="0" u="none" strike="noStrike" kern="1200" cap="none" spc="0" normalizeH="0" baseline="0" noProof="0" dirty="0">
                <a:ln>
                  <a:noFill/>
                </a:ln>
                <a:solidFill>
                  <a:schemeClr val="tx2"/>
                </a:solidFill>
                <a:effectLst/>
                <a:uLnTx/>
                <a:uFillTx/>
                <a:latin typeface="Century Gothic"/>
                <a:ea typeface="+mn-ea"/>
                <a:cs typeface="+mn-cs"/>
              </a:rPr>
            </a:br>
            <a:r>
              <a:rPr kumimoji="0" lang="ru-RU" sz="2400" b="0" i="0" u="none" strike="noStrike" kern="1200" cap="none" spc="0" normalizeH="0" baseline="0" noProof="0" dirty="0">
                <a:ln>
                  <a:noFill/>
                </a:ln>
                <a:solidFill>
                  <a:schemeClr val="tx2"/>
                </a:solidFill>
                <a:effectLst/>
                <a:uLnTx/>
                <a:uFillTx/>
                <a:latin typeface="Century Gothic"/>
                <a:ea typeface="+mn-ea"/>
                <a:cs typeface="+mn-cs"/>
              </a:rPr>
              <a:t>- создание подопечным необходимых бытовых условий;</a:t>
            </a:r>
            <a:br>
              <a:rPr kumimoji="0" lang="ru-RU" sz="2400" b="0" i="0" u="none" strike="noStrike" kern="1200" cap="none" spc="0" normalizeH="0" baseline="0" noProof="0" dirty="0">
                <a:ln>
                  <a:noFill/>
                </a:ln>
                <a:solidFill>
                  <a:schemeClr val="tx2"/>
                </a:solidFill>
                <a:effectLst/>
                <a:uLnTx/>
                <a:uFillTx/>
                <a:latin typeface="Century Gothic"/>
                <a:ea typeface="+mn-ea"/>
                <a:cs typeface="+mn-cs"/>
              </a:rPr>
            </a:br>
            <a:r>
              <a:rPr kumimoji="0" lang="ru-RU" sz="2400" b="0" i="0" u="none" strike="noStrike" kern="1200" cap="none" spc="0" normalizeH="0" baseline="0" noProof="0" dirty="0">
                <a:ln>
                  <a:noFill/>
                </a:ln>
                <a:solidFill>
                  <a:schemeClr val="tx2"/>
                </a:solidFill>
                <a:effectLst/>
                <a:uLnTx/>
                <a:uFillTx/>
                <a:latin typeface="Century Gothic"/>
                <a:ea typeface="+mn-ea"/>
                <a:cs typeface="+mn-cs"/>
              </a:rPr>
              <a:t> обеспечение подопечных уходом и лечением; </a:t>
            </a:r>
            <a:br>
              <a:rPr kumimoji="0" lang="ru-RU" sz="2400" b="0" i="0" u="none" strike="noStrike" kern="1200" cap="none" spc="0" normalizeH="0" baseline="0" noProof="0" dirty="0">
                <a:ln>
                  <a:noFill/>
                </a:ln>
                <a:solidFill>
                  <a:schemeClr val="tx2"/>
                </a:solidFill>
                <a:effectLst/>
                <a:uLnTx/>
                <a:uFillTx/>
                <a:latin typeface="Century Gothic"/>
                <a:ea typeface="+mn-ea"/>
                <a:cs typeface="+mn-cs"/>
              </a:rPr>
            </a:br>
            <a:r>
              <a:rPr kumimoji="0" lang="ru-RU" sz="2400" b="0" i="0" u="none" strike="noStrike" kern="1200" cap="none" spc="0" normalizeH="0" baseline="0" noProof="0" dirty="0">
                <a:ln>
                  <a:noFill/>
                </a:ln>
                <a:solidFill>
                  <a:schemeClr val="tx2"/>
                </a:solidFill>
                <a:effectLst/>
                <a:uLnTx/>
                <a:uFillTx/>
                <a:latin typeface="Century Gothic"/>
                <a:ea typeface="+mn-ea"/>
                <a:cs typeface="+mn-cs"/>
              </a:rPr>
              <a:t/>
            </a:r>
            <a:br>
              <a:rPr kumimoji="0" lang="ru-RU" sz="2400" b="0" i="0" u="none" strike="noStrike" kern="1200" cap="none" spc="0" normalizeH="0" baseline="0" noProof="0" dirty="0">
                <a:ln>
                  <a:noFill/>
                </a:ln>
                <a:solidFill>
                  <a:schemeClr val="tx2"/>
                </a:solidFill>
                <a:effectLst/>
                <a:uLnTx/>
                <a:uFillTx/>
                <a:latin typeface="Century Gothic"/>
                <a:ea typeface="+mn-ea"/>
                <a:cs typeface="+mn-cs"/>
              </a:rPr>
            </a:br>
            <a:r>
              <a:rPr kumimoji="0" lang="ru-RU" sz="2400" b="0" i="0" u="none" strike="noStrike" kern="1200" cap="none" spc="0" normalizeH="0" baseline="0" noProof="0" dirty="0">
                <a:ln>
                  <a:noFill/>
                </a:ln>
                <a:solidFill>
                  <a:schemeClr val="tx2"/>
                </a:solidFill>
                <a:effectLst/>
                <a:uLnTx/>
                <a:uFillTx/>
                <a:latin typeface="Century Gothic"/>
                <a:ea typeface="+mn-ea"/>
                <a:cs typeface="+mn-cs"/>
              </a:rPr>
              <a:t>- защита прав и законных интересов подопечного.</a:t>
            </a:r>
            <a:br>
              <a:rPr kumimoji="0" lang="ru-RU" sz="2400" b="0" i="0" u="none" strike="noStrike" kern="1200" cap="none" spc="0" normalizeH="0" baseline="0" noProof="0" dirty="0">
                <a:ln>
                  <a:noFill/>
                </a:ln>
                <a:solidFill>
                  <a:schemeClr val="tx2"/>
                </a:solidFill>
                <a:effectLst/>
                <a:uLnTx/>
                <a:uFillTx/>
                <a:latin typeface="Century Gothic"/>
                <a:ea typeface="+mn-ea"/>
                <a:cs typeface="+mn-cs"/>
              </a:rPr>
            </a:br>
            <a:r>
              <a:rPr kumimoji="0" lang="ru-RU" sz="2400" b="0" i="0" u="none" strike="noStrike" kern="1200" cap="none" spc="0" normalizeH="0" baseline="0" noProof="0" dirty="0">
                <a:ln>
                  <a:noFill/>
                </a:ln>
                <a:solidFill>
                  <a:schemeClr val="tx2"/>
                </a:solidFill>
                <a:effectLst/>
                <a:uLnTx/>
                <a:uFillTx/>
                <a:latin typeface="Century Gothic"/>
                <a:ea typeface="+mn-ea"/>
                <a:cs typeface="+mn-cs"/>
              </a:rPr>
              <a:t/>
            </a:r>
            <a:br>
              <a:rPr kumimoji="0" lang="ru-RU" sz="2400" b="0" i="0" u="none" strike="noStrike" kern="1200" cap="none" spc="0" normalizeH="0" baseline="0" noProof="0" dirty="0">
                <a:ln>
                  <a:noFill/>
                </a:ln>
                <a:solidFill>
                  <a:schemeClr val="tx2"/>
                </a:solidFill>
                <a:effectLst/>
                <a:uLnTx/>
                <a:uFillTx/>
                <a:latin typeface="Century Gothic"/>
                <a:ea typeface="+mn-ea"/>
                <a:cs typeface="+mn-cs"/>
              </a:rPr>
            </a:br>
            <a:r>
              <a:rPr kumimoji="0" lang="ru-RU" sz="2400" b="0" i="0" u="none" strike="noStrike" kern="1200" cap="none" spc="0" normalizeH="0" baseline="0" noProof="0" dirty="0">
                <a:ln>
                  <a:noFill/>
                </a:ln>
                <a:solidFill>
                  <a:schemeClr val="tx2"/>
                </a:solidFill>
                <a:effectLst/>
                <a:uLnTx/>
                <a:uFillTx/>
                <a:latin typeface="Century Gothic"/>
                <a:ea typeface="+mn-ea"/>
                <a:cs typeface="+mn-cs"/>
              </a:rPr>
              <a:t>Кроме того опекуны и попечители совершеннолетних лиц, признанных недееспособными либо признанных ограниченно дееспособными вследствие психического расстройства (заболевания), обязаны, принимать меры по обеспечению оказания подопечным необходимой медицинской помощи. </a:t>
            </a:r>
            <a:r>
              <a:rPr kumimoji="0" lang="ru-RU" sz="24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
            </a:r>
            <a:br>
              <a:rPr kumimoji="0" lang="ru-RU" sz="24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br>
            <a:endParaRPr lang="ru-RU" dirty="0"/>
          </a:p>
        </p:txBody>
      </p:sp>
    </p:spTree>
    <p:extLst>
      <p:ext uri="{BB962C8B-B14F-4D97-AF65-F5344CB8AC3E}">
        <p14:creationId xmlns:p14="http://schemas.microsoft.com/office/powerpoint/2010/main" val="1689422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5808" y="301451"/>
            <a:ext cx="8915399" cy="998806"/>
          </a:xfrm>
        </p:spPr>
        <p:txBody>
          <a:bodyPr>
            <a:normAutofit/>
          </a:bodyPr>
          <a:lstStyle/>
          <a:p>
            <a:pPr algn="ctr"/>
            <a:r>
              <a:rPr lang="ru-RU" sz="3200" dirty="0">
                <a:solidFill>
                  <a:schemeClr val="tx2"/>
                </a:solidFill>
              </a:rPr>
              <a:t>Обязанности опекунов и попечителей</a:t>
            </a:r>
          </a:p>
        </p:txBody>
      </p:sp>
      <p:sp>
        <p:nvSpPr>
          <p:cNvPr id="3" name="Текст 2"/>
          <p:cNvSpPr>
            <a:spLocks noGrp="1"/>
          </p:cNvSpPr>
          <p:nvPr>
            <p:ph type="body" idx="1"/>
          </p:nvPr>
        </p:nvSpPr>
        <p:spPr>
          <a:xfrm>
            <a:off x="545808" y="1300257"/>
            <a:ext cx="9397217" cy="4318781"/>
          </a:xfrm>
        </p:spPr>
        <p:txBody>
          <a:bodyPr>
            <a:normAutofit/>
          </a:bodyPr>
          <a:lstStyle/>
          <a:p>
            <a:pPr algn="ctr"/>
            <a:endParaRPr lang="ru-RU" sz="2400" dirty="0">
              <a:solidFill>
                <a:schemeClr val="tx2"/>
              </a:solidFill>
            </a:endParaRPr>
          </a:p>
          <a:p>
            <a:pPr algn="ctr"/>
            <a:r>
              <a:rPr lang="ru-RU" sz="2400" dirty="0">
                <a:solidFill>
                  <a:schemeClr val="tx2"/>
                </a:solidFill>
              </a:rPr>
              <a:t>В случае улучшения состояния здоровья подопечного опекун или попечитель обязан обратиться в суд с заявлением о признании недееспособного гражданина дееспособным или о признании недееспособного гражданина ограниченно дееспособным вследствие психического расстройства (заболевания) либо об отмене ограничения дееспособности гражданина, который был признан ограниченно дееспособным вследствие психического расстройства (заболевания).</a:t>
            </a:r>
          </a:p>
          <a:p>
            <a:endParaRPr lang="ru-RU" dirty="0"/>
          </a:p>
        </p:txBody>
      </p:sp>
    </p:spTree>
    <p:extLst>
      <p:ext uri="{BB962C8B-B14F-4D97-AF65-F5344CB8AC3E}">
        <p14:creationId xmlns:p14="http://schemas.microsoft.com/office/powerpoint/2010/main" val="4049708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3008" y="478014"/>
            <a:ext cx="8915399" cy="773723"/>
          </a:xfrm>
        </p:spPr>
        <p:txBody>
          <a:bodyPr>
            <a:normAutofit/>
          </a:bodyPr>
          <a:lstStyle/>
          <a:p>
            <a:pPr algn="ctr"/>
            <a:r>
              <a:rPr lang="ru-RU" dirty="0">
                <a:solidFill>
                  <a:schemeClr val="tx2"/>
                </a:solidFill>
              </a:rPr>
              <a:t>Содержание подопечных</a:t>
            </a:r>
          </a:p>
        </p:txBody>
      </p:sp>
      <p:sp>
        <p:nvSpPr>
          <p:cNvPr id="3" name="Текст 2"/>
          <p:cNvSpPr>
            <a:spLocks noGrp="1"/>
          </p:cNvSpPr>
          <p:nvPr>
            <p:ph type="body" idx="1"/>
          </p:nvPr>
        </p:nvSpPr>
        <p:spPr>
          <a:xfrm>
            <a:off x="480494" y="1729896"/>
            <a:ext cx="8915399" cy="4754879"/>
          </a:xfrm>
        </p:spPr>
        <p:txBody>
          <a:bodyPr>
            <a:normAutofit/>
          </a:bodyPr>
          <a:lstStyle/>
          <a:p>
            <a:pPr algn="ctr"/>
            <a:r>
              <a:rPr lang="ru-RU" dirty="0">
                <a:solidFill>
                  <a:schemeClr val="tx1"/>
                </a:solidFill>
              </a:rPr>
              <a:t>На содержание подопечных расходуются суммы, следуемые подопечным в качестве пенсий, пособий, алиментов и других текущих поступлений, поступают в распоряжение опекуна или попечителя .</a:t>
            </a:r>
          </a:p>
          <a:p>
            <a:pPr algn="ctr"/>
            <a:r>
              <a:rPr lang="ru-RU" dirty="0">
                <a:solidFill>
                  <a:schemeClr val="tx1"/>
                </a:solidFill>
              </a:rPr>
              <a:t>Если этих сумм недостаточно для покрытия всех необходимых расходов, то они могут быть возмещены из другого имущества, принадлежащего подопечному.</a:t>
            </a:r>
          </a:p>
          <a:p>
            <a:endParaRPr lang="ru-RU" dirty="0"/>
          </a:p>
          <a:p>
            <a:pPr algn="ctr"/>
            <a:r>
              <a:rPr lang="ru-RU" sz="2800" dirty="0">
                <a:solidFill>
                  <a:srgbClr val="FF0000"/>
                </a:solidFill>
              </a:rPr>
              <a:t>Важно! </a:t>
            </a:r>
            <a:r>
              <a:rPr lang="ru-RU" dirty="0">
                <a:solidFill>
                  <a:schemeClr val="tx1"/>
                </a:solidFill>
              </a:rPr>
              <a:t>Опекуны, попечители не обязаны содержать лиц, находящихся под их опекой, попечительством, за счет собственных средств.</a:t>
            </a:r>
          </a:p>
          <a:p>
            <a:endParaRPr lang="ru-RU" dirty="0"/>
          </a:p>
          <a:p>
            <a:endParaRPr lang="ru-RU" dirty="0"/>
          </a:p>
          <a:p>
            <a:endParaRPr lang="ru-RU" dirty="0"/>
          </a:p>
        </p:txBody>
      </p:sp>
    </p:spTree>
    <p:extLst>
      <p:ext uri="{BB962C8B-B14F-4D97-AF65-F5344CB8AC3E}">
        <p14:creationId xmlns:p14="http://schemas.microsoft.com/office/powerpoint/2010/main" val="985620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84550" y="643812"/>
            <a:ext cx="8915399" cy="5388069"/>
          </a:xfrm>
        </p:spPr>
        <p:txBody>
          <a:bodyPr>
            <a:normAutofit/>
          </a:bodyPr>
          <a:lstStyle/>
          <a:p>
            <a:pPr algn="ctr"/>
            <a:r>
              <a:rPr lang="ru-RU" sz="3600" dirty="0">
                <a:solidFill>
                  <a:schemeClr val="tx2"/>
                </a:solidFill>
              </a:rPr>
              <a:t>Обязанности по опеке и попечительству выполняются </a:t>
            </a:r>
            <a:r>
              <a:rPr lang="ru-RU" sz="3600" dirty="0">
                <a:solidFill>
                  <a:srgbClr val="FF0000"/>
                </a:solidFill>
              </a:rPr>
              <a:t>безвозмездно.</a:t>
            </a:r>
            <a:r>
              <a:rPr lang="ru-RU" dirty="0">
                <a:solidFill>
                  <a:schemeClr val="tx2"/>
                </a:solidFill>
              </a:rPr>
              <a:t/>
            </a:r>
            <a:br>
              <a:rPr lang="ru-RU" dirty="0">
                <a:solidFill>
                  <a:schemeClr val="tx2"/>
                </a:solidFill>
              </a:rPr>
            </a:br>
            <a:r>
              <a:rPr lang="ru-RU" dirty="0">
                <a:solidFill>
                  <a:schemeClr val="tx2"/>
                </a:solidFill>
              </a:rPr>
              <a:t/>
            </a:r>
            <a:br>
              <a:rPr lang="ru-RU" dirty="0">
                <a:solidFill>
                  <a:schemeClr val="tx2"/>
                </a:solidFill>
              </a:rPr>
            </a:br>
            <a:r>
              <a:rPr lang="ru-RU" sz="2400" dirty="0">
                <a:solidFill>
                  <a:schemeClr val="tx2"/>
                </a:solidFill>
              </a:rPr>
              <a:t>Опекун или попечитель имеет право на возмещение расходов, которые он понес из собственных средств на ремонт, содержание имущества подопечного, другие необходимые нужды.</a:t>
            </a:r>
            <a:br>
              <a:rPr lang="ru-RU" sz="2400" dirty="0">
                <a:solidFill>
                  <a:schemeClr val="tx2"/>
                </a:solidFill>
              </a:rPr>
            </a:br>
            <a:r>
              <a:rPr lang="ru-RU" sz="2400" dirty="0">
                <a:solidFill>
                  <a:srgbClr val="FF0000"/>
                </a:solidFill>
              </a:rPr>
              <a:t>Важно!</a:t>
            </a:r>
            <a:r>
              <a:rPr lang="ru-RU" sz="2400" dirty="0">
                <a:solidFill>
                  <a:schemeClr val="tx2"/>
                </a:solidFill>
              </a:rPr>
              <a:t> Понесенные расходы возмещаются из средств подопечного после получения разрешения органа опеки и попечительства.</a:t>
            </a:r>
          </a:p>
        </p:txBody>
      </p:sp>
    </p:spTree>
    <p:extLst>
      <p:ext uri="{BB962C8B-B14F-4D97-AF65-F5344CB8AC3E}">
        <p14:creationId xmlns:p14="http://schemas.microsoft.com/office/powerpoint/2010/main" val="1048954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9560" y="195943"/>
            <a:ext cx="8911687" cy="6522098"/>
          </a:xfrm>
        </p:spPr>
        <p:txBody>
          <a:bodyPr>
            <a:normAutofit fontScale="90000"/>
          </a:bodyPr>
          <a:lstStyle/>
          <a:p>
            <a:pPr algn="ctr"/>
            <a:r>
              <a:rPr lang="ru-RU" sz="3100" b="1" i="1" dirty="0">
                <a:solidFill>
                  <a:srgbClr val="92D050"/>
                </a:solidFill>
              </a:rPr>
              <a:t>Распоряжение имуществом </a:t>
            </a:r>
            <a:r>
              <a:rPr lang="ru-RU" sz="3100" b="1" i="1" dirty="0" smtClean="0">
                <a:solidFill>
                  <a:srgbClr val="92D050"/>
                </a:solidFill>
              </a:rPr>
              <a:t>подопечного</a:t>
            </a:r>
            <a:r>
              <a:rPr lang="ru-RU" sz="3100" b="1" dirty="0" smtClean="0">
                <a:solidFill>
                  <a:schemeClr val="tx2"/>
                </a:solidFill>
              </a:rPr>
              <a:t/>
            </a:r>
            <a:br>
              <a:rPr lang="ru-RU" sz="3100" b="1" dirty="0" smtClean="0">
                <a:solidFill>
                  <a:schemeClr val="tx2"/>
                </a:solidFill>
              </a:rPr>
            </a:br>
            <a:r>
              <a:rPr lang="ru-RU" sz="2200" dirty="0">
                <a:solidFill>
                  <a:schemeClr val="tx2"/>
                </a:solidFill>
              </a:rPr>
              <a:t/>
            </a:r>
            <a:br>
              <a:rPr lang="ru-RU" sz="2200" dirty="0">
                <a:solidFill>
                  <a:schemeClr val="tx2"/>
                </a:solidFill>
              </a:rPr>
            </a:br>
            <a:r>
              <a:rPr lang="ru-RU" sz="2200" dirty="0">
                <a:solidFill>
                  <a:schemeClr val="tx2"/>
                </a:solidFill>
              </a:rPr>
              <a:t>1.  </a:t>
            </a:r>
            <a:r>
              <a:rPr lang="ru-RU" sz="2400" dirty="0">
                <a:solidFill>
                  <a:schemeClr val="tx2"/>
                </a:solidFill>
              </a:rPr>
              <a:t>Суммы, следуемые подопечным в качестве пенсий, пособий, алиментов и других текущих поступлений, поступают в распоряжение опекуна или попечителя и расходуются ими на содержание подопечных</a:t>
            </a:r>
            <a:r>
              <a:rPr lang="ru-RU" sz="2400" dirty="0" smtClean="0">
                <a:solidFill>
                  <a:schemeClr val="tx2"/>
                </a:solidFill>
              </a:rPr>
              <a:t>.</a:t>
            </a:r>
            <a:r>
              <a:rPr lang="ru-RU" sz="2400" dirty="0">
                <a:solidFill>
                  <a:schemeClr val="tx2"/>
                </a:solidFill>
              </a:rPr>
              <a:t/>
            </a:r>
            <a:br>
              <a:rPr lang="ru-RU" sz="2400" dirty="0">
                <a:solidFill>
                  <a:schemeClr val="tx2"/>
                </a:solidFill>
              </a:rPr>
            </a:br>
            <a:r>
              <a:rPr lang="ru-RU" sz="2400" dirty="0">
                <a:solidFill>
                  <a:schemeClr val="tx2"/>
                </a:solidFill>
              </a:rPr>
              <a:t>Если этих сумм недостаточно для покрытия всех необходимых расходов, то они могут быть возмещены из другого имущества, принадлежащего подопечному.</a:t>
            </a:r>
            <a:r>
              <a:rPr lang="ru-RU" sz="2400" dirty="0"/>
              <a:t/>
            </a:r>
            <a:br>
              <a:rPr lang="ru-RU" sz="2400" dirty="0"/>
            </a:br>
            <a:r>
              <a:rPr lang="ru-RU" sz="2400" dirty="0">
                <a:solidFill>
                  <a:schemeClr val="tx2"/>
                </a:solidFill>
              </a:rPr>
              <a:t>2. Доходы подопечного, в том числе причитающиеся ему от управления его имуществом, за исключением доходов, которыми подопечный вправе распоряжаться самостоятельно, расходуются опекуном или попечителем исключительно в интересах подопечного и с предварительного разрешения органа опеки и попечительства</a:t>
            </a:r>
            <a:r>
              <a:rPr lang="ru-RU" sz="2400" dirty="0" smtClean="0">
                <a:solidFill>
                  <a:schemeClr val="tx2"/>
                </a:solidFill>
              </a:rPr>
              <a:t>.</a:t>
            </a:r>
            <a:r>
              <a:rPr lang="ru-RU" sz="2400" dirty="0">
                <a:solidFill>
                  <a:schemeClr val="tx2"/>
                </a:solidFill>
              </a:rPr>
              <a:t/>
            </a:r>
            <a:br>
              <a:rPr lang="ru-RU" sz="2400" dirty="0">
                <a:solidFill>
                  <a:schemeClr val="tx2"/>
                </a:solidFill>
              </a:rPr>
            </a:br>
            <a:r>
              <a:rPr lang="ru-RU" sz="2400" dirty="0">
                <a:solidFill>
                  <a:schemeClr val="tx2"/>
                </a:solidFill>
              </a:rPr>
              <a:t>Без предварительного разрешения органа опеки и попечительства опекун или попечитель вправе производить необходимые для содержания подопечного расходы за счет сумм, причитающихся подопечному в качестве его дохода.</a:t>
            </a:r>
            <a:r>
              <a:rPr lang="ru-RU" sz="2400" dirty="0"/>
              <a:t/>
            </a:r>
            <a:br>
              <a:rPr lang="ru-RU" sz="2400" dirty="0"/>
            </a:br>
            <a:r>
              <a:rPr lang="ru-RU" sz="2400" dirty="0"/>
              <a:t/>
            </a:r>
            <a:br>
              <a:rPr lang="ru-RU" sz="2400" dirty="0"/>
            </a:br>
            <a:r>
              <a:rPr lang="ru-RU" sz="2200" dirty="0"/>
              <a:t/>
            </a:r>
            <a:br>
              <a:rPr lang="ru-RU" sz="2200" dirty="0"/>
            </a:br>
            <a:r>
              <a:rPr lang="ru-RU" dirty="0"/>
              <a:t/>
            </a:r>
            <a:br>
              <a:rPr lang="ru-RU" dirty="0"/>
            </a:b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2157" y="473420"/>
            <a:ext cx="8911687" cy="5978770"/>
          </a:xfrm>
        </p:spPr>
        <p:txBody>
          <a:bodyPr>
            <a:noAutofit/>
          </a:bodyPr>
          <a:lstStyle/>
          <a:p>
            <a:pPr algn="ctr"/>
            <a:r>
              <a:rPr lang="ru-RU" sz="2000" dirty="0">
                <a:solidFill>
                  <a:schemeClr val="tx2"/>
                </a:solidFill>
              </a:rPr>
              <a:t>3. Опекун </a:t>
            </a:r>
            <a:r>
              <a:rPr lang="ru-RU" sz="2000" dirty="0">
                <a:solidFill>
                  <a:srgbClr val="FF0000"/>
                </a:solidFill>
              </a:rPr>
              <a:t>не вправе </a:t>
            </a:r>
            <a:r>
              <a:rPr lang="ru-RU" sz="2000" dirty="0">
                <a:solidFill>
                  <a:schemeClr val="tx2"/>
                </a:solidFill>
              </a:rPr>
              <a:t>без предварительного разрешения органа опеки и попечительства совершать, а попечитель - давать согласие на совершение сделок:</a:t>
            </a:r>
            <a:br>
              <a:rPr lang="ru-RU" sz="2000" dirty="0">
                <a:solidFill>
                  <a:schemeClr val="tx2"/>
                </a:solidFill>
              </a:rPr>
            </a:br>
            <a:r>
              <a:rPr lang="ru-RU" sz="2000" dirty="0">
                <a:solidFill>
                  <a:schemeClr val="tx2"/>
                </a:solidFill>
              </a:rPr>
              <a:t>- по отчуждению имущества подопечного;</a:t>
            </a:r>
            <a:br>
              <a:rPr lang="ru-RU" sz="2000" dirty="0">
                <a:solidFill>
                  <a:schemeClr val="tx2"/>
                </a:solidFill>
              </a:rPr>
            </a:br>
            <a:r>
              <a:rPr lang="ru-RU" sz="2000" dirty="0">
                <a:solidFill>
                  <a:schemeClr val="tx2"/>
                </a:solidFill>
              </a:rPr>
              <a:t>- по обмену или дарению имущества подопечного;</a:t>
            </a:r>
            <a:br>
              <a:rPr lang="ru-RU" sz="2000" dirty="0">
                <a:solidFill>
                  <a:schemeClr val="tx2"/>
                </a:solidFill>
              </a:rPr>
            </a:br>
            <a:r>
              <a:rPr lang="ru-RU" sz="2000" dirty="0">
                <a:solidFill>
                  <a:schemeClr val="tx2"/>
                </a:solidFill>
              </a:rPr>
              <a:t>- по сдаче имущества подопечного в аренду (в наем);</a:t>
            </a:r>
            <a:br>
              <a:rPr lang="ru-RU" sz="2000" dirty="0">
                <a:solidFill>
                  <a:schemeClr val="tx2"/>
                </a:solidFill>
              </a:rPr>
            </a:br>
            <a:r>
              <a:rPr lang="ru-RU" sz="2000" dirty="0">
                <a:solidFill>
                  <a:schemeClr val="tx2"/>
                </a:solidFill>
              </a:rPr>
              <a:t>- по передаче в безвозмездное пользование;</a:t>
            </a:r>
            <a:br>
              <a:rPr lang="ru-RU" sz="2000" dirty="0">
                <a:solidFill>
                  <a:schemeClr val="tx2"/>
                </a:solidFill>
              </a:rPr>
            </a:br>
            <a:r>
              <a:rPr lang="ru-RU" sz="2000" dirty="0">
                <a:solidFill>
                  <a:schemeClr val="tx2"/>
                </a:solidFill>
              </a:rPr>
              <a:t>- по передаче в залог; </a:t>
            </a:r>
            <a:br>
              <a:rPr lang="ru-RU" sz="2000" dirty="0">
                <a:solidFill>
                  <a:schemeClr val="tx2"/>
                </a:solidFill>
              </a:rPr>
            </a:br>
            <a:r>
              <a:rPr lang="ru-RU" sz="2000" dirty="0">
                <a:solidFill>
                  <a:schemeClr val="tx2"/>
                </a:solidFill>
              </a:rPr>
              <a:t>- сделок, влекущих отказ от принадлежащих подопечному прав;</a:t>
            </a:r>
            <a:br>
              <a:rPr lang="ru-RU" sz="2000" dirty="0">
                <a:solidFill>
                  <a:schemeClr val="tx2"/>
                </a:solidFill>
              </a:rPr>
            </a:br>
            <a:r>
              <a:rPr lang="ru-RU" sz="2000" dirty="0">
                <a:solidFill>
                  <a:schemeClr val="tx2"/>
                </a:solidFill>
              </a:rPr>
              <a:t>- сделок, ведущих к разделу имущества подопечного или выделу из него долей; </a:t>
            </a:r>
            <a:br>
              <a:rPr lang="ru-RU" sz="2000" dirty="0">
                <a:solidFill>
                  <a:schemeClr val="tx2"/>
                </a:solidFill>
              </a:rPr>
            </a:br>
            <a:r>
              <a:rPr lang="ru-RU" sz="2000" dirty="0">
                <a:solidFill>
                  <a:schemeClr val="tx2"/>
                </a:solidFill>
              </a:rPr>
              <a:t>- любых других сделок, влекущих уменьшение имущества подопечного.</a:t>
            </a:r>
            <a:br>
              <a:rPr lang="ru-RU" sz="2000" dirty="0">
                <a:solidFill>
                  <a:schemeClr val="tx2"/>
                </a:solidFill>
              </a:rPr>
            </a:br>
            <a:r>
              <a:rPr lang="ru-RU" sz="2000" dirty="0">
                <a:solidFill>
                  <a:schemeClr val="tx2"/>
                </a:solidFill>
              </a:rPr>
              <a:t/>
            </a:r>
            <a:br>
              <a:rPr lang="ru-RU" sz="2000" dirty="0">
                <a:solidFill>
                  <a:schemeClr val="tx2"/>
                </a:solidFill>
              </a:rPr>
            </a:br>
            <a:r>
              <a:rPr lang="ru-RU" sz="2000" dirty="0">
                <a:solidFill>
                  <a:schemeClr val="tx2"/>
                </a:solidFill>
              </a:rPr>
              <a:t/>
            </a:r>
            <a:br>
              <a:rPr lang="ru-RU" sz="2000" dirty="0">
                <a:solidFill>
                  <a:schemeClr val="tx2"/>
                </a:solidFill>
              </a:rPr>
            </a:br>
            <a:r>
              <a:rPr lang="ru-RU" sz="2000" dirty="0">
                <a:solidFill>
                  <a:schemeClr val="tx2"/>
                </a:solidFill>
              </a:rPr>
              <a:t> </a:t>
            </a:r>
            <a:r>
              <a:rPr lang="ru-RU" sz="2000" dirty="0">
                <a:solidFill>
                  <a:srgbClr val="FF0000"/>
                </a:solidFill>
              </a:rPr>
              <a:t>Внимание! Разрешение на заключение договоров и совершение других юридических действий, указанных выше, дается в письменной форме каждый раз, когда возникает необходимость совершить такое действие.</a:t>
            </a:r>
            <a:br>
              <a:rPr lang="ru-RU" sz="2000" dirty="0">
                <a:solidFill>
                  <a:srgbClr val="FF0000"/>
                </a:solidFill>
              </a:rPr>
            </a:br>
            <a:r>
              <a:rPr lang="ru-RU" sz="2000" dirty="0"/>
              <a:t/>
            </a:r>
            <a:br>
              <a:rPr lang="ru-RU" sz="2000" dirty="0"/>
            </a:br>
            <a:endParaRPr lang="ru-RU"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0230" y="409506"/>
            <a:ext cx="8911687" cy="5312456"/>
          </a:xfrm>
        </p:spPr>
        <p:txBody>
          <a:bodyPr>
            <a:normAutofit fontScale="90000"/>
          </a:bodyPr>
          <a:lstStyle/>
          <a:p>
            <a:pPr algn="ctr"/>
            <a:r>
              <a:rPr lang="ru-RU" sz="4400" dirty="0">
                <a:solidFill>
                  <a:srgbClr val="FF0000"/>
                </a:solidFill>
              </a:rPr>
              <a:t>Внимание! </a:t>
            </a:r>
            <a:r>
              <a:rPr lang="ru-RU" dirty="0"/>
              <a:t/>
            </a:r>
            <a:br>
              <a:rPr lang="ru-RU" dirty="0"/>
            </a:br>
            <a:r>
              <a:rPr lang="ru-RU" dirty="0"/>
              <a:t/>
            </a:r>
            <a:br>
              <a:rPr lang="ru-RU" dirty="0"/>
            </a:br>
            <a:r>
              <a:rPr lang="ru-RU" sz="2400" dirty="0">
                <a:solidFill>
                  <a:schemeClr val="tx2"/>
                </a:solidFill>
              </a:rPr>
              <a:t>Опекун, попечитель, их супруги и близкие родственники </a:t>
            </a:r>
            <a:br>
              <a:rPr lang="ru-RU" sz="2400" dirty="0">
                <a:solidFill>
                  <a:schemeClr val="tx2"/>
                </a:solidFill>
              </a:rPr>
            </a:br>
            <a:r>
              <a:rPr lang="ru-RU" sz="2400" dirty="0">
                <a:solidFill>
                  <a:schemeClr val="tx2"/>
                </a:solidFill>
              </a:rPr>
              <a:t>не вправе совершать сделки с подопечным, за исключением передачи имущества подопечному в качестве дара или в безвозмездное пользование, а также представлять подопечного при заключении сделок или ведении судебных дел между подопечным и супругом опекуна или попечителя и их близкими родственниками.</a:t>
            </a:r>
            <a:r>
              <a:rPr lang="ru-RU" sz="2400" dirty="0"/>
              <a:t/>
            </a:r>
            <a:br>
              <a:rPr lang="ru-RU" sz="2400" dirty="0"/>
            </a:br>
            <a:r>
              <a:rPr lang="ru-RU" sz="2400" dirty="0"/>
              <a:t/>
            </a:r>
            <a:br>
              <a:rPr lang="ru-RU" sz="2400" dirty="0"/>
            </a:br>
            <a:r>
              <a:rPr lang="ru-RU" sz="2400" dirty="0"/>
              <a:t> </a:t>
            </a:r>
            <a:r>
              <a:rPr lang="ru-RU" sz="2400" dirty="0">
                <a:solidFill>
                  <a:srgbClr val="FF0000"/>
                </a:solidFill>
              </a:rPr>
              <a:t>В случае совершения таких сделок опекуном или попечителем они признаются недействительными как не соответствующие требованиям закона в соответствии с Гражданским кодексом Республики Беларусь.</a:t>
            </a:r>
            <a:r>
              <a:rPr lang="ru-RU" sz="2400" dirty="0"/>
              <a:t/>
            </a:r>
            <a:br>
              <a:rPr lang="ru-RU" sz="2400" dirty="0"/>
            </a:br>
            <a:endParaRPr lang="ru-RU"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2D8F1F-1522-2238-D4CA-72670C6CA3E1}"/>
              </a:ext>
            </a:extLst>
          </p:cNvPr>
          <p:cNvSpPr>
            <a:spLocks noGrp="1"/>
          </p:cNvSpPr>
          <p:nvPr>
            <p:ph type="title"/>
          </p:nvPr>
        </p:nvSpPr>
        <p:spPr>
          <a:xfrm>
            <a:off x="353578" y="620623"/>
            <a:ext cx="8911687" cy="6083929"/>
          </a:xfrm>
        </p:spPr>
        <p:txBody>
          <a:bodyPr>
            <a:normAutofit fontScale="90000"/>
          </a:bodyPr>
          <a:lstStyle/>
          <a:p>
            <a:pPr lvl="0" algn="ctr" fontAlgn="base">
              <a:spcBef>
                <a:spcPts val="1000"/>
              </a:spcBef>
              <a:defRPr/>
            </a:pPr>
            <a:r>
              <a:rPr lang="ru-RU" sz="2000" b="1" i="1" dirty="0">
                <a:solidFill>
                  <a:schemeClr val="tx2"/>
                </a:solidFill>
                <a:latin typeface="Trebuchet MS" panose="020B0603020202020204" pitchFamily="34" charset="0"/>
                <a:ea typeface="+mn-ea"/>
                <a:cs typeface="+mn-cs"/>
              </a:rPr>
              <a:t>Опись имущества</a:t>
            </a:r>
            <a:r>
              <a:rPr kumimoji="0" lang="ru-RU" sz="20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t/>
            </a:r>
            <a:br>
              <a:rPr kumimoji="0" lang="ru-RU" sz="20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br>
            <a: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t>Органы опеки и попечительства немедленно по получении сведений о признании гражданина недееспособным или ограниченным в дееспособности обязаны составить опись имущества такого гражданина.</a:t>
            </a:r>
            <a:b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br>
            <a: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t/>
            </a:r>
            <a:b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br>
            <a: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t>Опись имущества составляется в </a:t>
            </a:r>
            <a:r>
              <a:rPr kumimoji="0" lang="ru-RU" sz="2200" b="0" i="0" u="none" strike="noStrike" kern="1200" cap="none" spc="0" normalizeH="0" baseline="0" noProof="0" dirty="0">
                <a:ln>
                  <a:noFill/>
                </a:ln>
                <a:solidFill>
                  <a:srgbClr val="FF0000"/>
                </a:solidFill>
                <a:effectLst/>
                <a:uLnTx/>
                <a:uFillTx/>
                <a:latin typeface="Trebuchet MS" panose="020B0603020202020204" pitchFamily="34" charset="0"/>
                <a:ea typeface="+mn-ea"/>
                <a:cs typeface="+mn-cs"/>
              </a:rPr>
              <a:t>обязательном</a:t>
            </a:r>
            <a: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t> порядке, независимо от того, будет ли недееспособный, ограниченный в дееспособности гражданин определен в учреждение социального обслуживания, здравоохранения либо над ним будет установлена опека.</a:t>
            </a:r>
            <a:b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br>
            <a: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t/>
            </a:r>
            <a:b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br>
            <a: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t>При составлении описи могут быть привлечены кандидаты в опекуны (попечители).</a:t>
            </a:r>
            <a:b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br>
            <a: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t/>
            </a:r>
            <a:b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br>
            <a:r>
              <a:rPr kumimoji="0" lang="ru-RU" sz="2200" b="0" i="0" u="none" strike="noStrike" kern="1200" cap="none" spc="0" normalizeH="0" baseline="0" noProof="0" dirty="0">
                <a:ln>
                  <a:noFill/>
                </a:ln>
                <a:solidFill>
                  <a:schemeClr val="tx2"/>
                </a:solidFill>
                <a:effectLst/>
                <a:uLnTx/>
                <a:uFillTx/>
                <a:latin typeface="Trebuchet MS" panose="020B0603020202020204" pitchFamily="34" charset="0"/>
                <a:ea typeface="+mn-ea"/>
                <a:cs typeface="+mn-cs"/>
              </a:rPr>
              <a:t>Подписывается опись всеми лицами, присутствовавшими при ее составлении. Она должна быть подписана лицом, принявшим временно имущество на хранение.</a:t>
            </a:r>
            <a:r>
              <a:rPr kumimoji="0" lang="ru-RU" sz="175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
            </a:r>
            <a:br>
              <a:rPr kumimoji="0" lang="ru-RU" sz="175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br>
            <a:endParaRPr lang="ru-RU" dirty="0"/>
          </a:p>
        </p:txBody>
      </p:sp>
    </p:spTree>
    <p:extLst>
      <p:ext uri="{BB962C8B-B14F-4D97-AF65-F5344CB8AC3E}">
        <p14:creationId xmlns:p14="http://schemas.microsoft.com/office/powerpoint/2010/main" val="1755866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001496-AD3C-CFFB-6103-5F0FBB62A102}"/>
              </a:ext>
            </a:extLst>
          </p:cNvPr>
          <p:cNvSpPr>
            <a:spLocks noGrp="1"/>
          </p:cNvSpPr>
          <p:nvPr>
            <p:ph type="title"/>
          </p:nvPr>
        </p:nvSpPr>
        <p:spPr>
          <a:xfrm>
            <a:off x="381569" y="876035"/>
            <a:ext cx="8911687" cy="5414552"/>
          </a:xfrm>
        </p:spPr>
        <p:txBody>
          <a:bodyPr>
            <a:noAutofit/>
          </a:bodyPr>
          <a:lstStyle/>
          <a:p>
            <a:pPr algn="ctr"/>
            <a:r>
              <a:rPr kumimoji="0" lang="ru-RU" sz="1800" b="0" i="0" u="none" strike="noStrike" kern="1200" cap="none" spc="0" normalizeH="0" baseline="0" noProof="0" dirty="0">
                <a:ln>
                  <a:noFill/>
                </a:ln>
                <a:solidFill>
                  <a:prstClr val="black">
                    <a:lumMod val="65000"/>
                    <a:lumOff val="35000"/>
                  </a:prstClr>
                </a:solidFill>
                <a:effectLst/>
                <a:uLnTx/>
                <a:uFillTx/>
                <a:latin typeface="Trebuchet MS" panose="020B0603020202020204" pitchFamily="34" charset="0"/>
              </a:rPr>
              <a:t/>
            </a:r>
            <a:br>
              <a:rPr kumimoji="0" lang="ru-RU" sz="1800" b="0" i="0" u="none" strike="noStrike" kern="1200" cap="none" spc="0" normalizeH="0" baseline="0" noProof="0" dirty="0">
                <a:ln>
                  <a:noFill/>
                </a:ln>
                <a:solidFill>
                  <a:prstClr val="black">
                    <a:lumMod val="65000"/>
                    <a:lumOff val="35000"/>
                  </a:prstClr>
                </a:solidFill>
                <a:effectLst/>
                <a:uLnTx/>
                <a:uFillTx/>
                <a:latin typeface="Trebuchet MS" panose="020B0603020202020204" pitchFamily="34" charset="0"/>
              </a:rPr>
            </a:br>
            <a:r>
              <a:rPr kumimoji="0" lang="ru-RU" sz="1800" b="0" i="0" u="none" strike="noStrike" kern="1200" cap="none" spc="0" normalizeH="0" baseline="0" noProof="0" dirty="0">
                <a:ln>
                  <a:noFill/>
                </a:ln>
                <a:solidFill>
                  <a:prstClr val="black">
                    <a:lumMod val="65000"/>
                    <a:lumOff val="35000"/>
                  </a:prstClr>
                </a:solidFill>
                <a:effectLst/>
                <a:uLnTx/>
                <a:uFillTx/>
                <a:latin typeface="Trebuchet MS" panose="020B0603020202020204" pitchFamily="34" charset="0"/>
              </a:rPr>
              <a:t>В опись заносятся предметы домашней обстановки, хозяйственные и носильные вещи с указанием отличительных признаков каждой из них, а также указывается правоустанавливающий документ (соответствующий договор, регистрационное удостоверение, свидетельство (удостоверение) о государственной регистрации, свидетельство о праве на наследство и т.д.), подтверждающий право собственности на жилое помещение</a:t>
            </a:r>
            <a:r>
              <a:rPr kumimoji="0" lang="ru-RU" sz="1800" b="0" i="0" u="none" strike="noStrike" kern="1200" cap="none" spc="0" normalizeH="0" baseline="0" noProof="0" dirty="0" smtClean="0">
                <a:ln>
                  <a:noFill/>
                </a:ln>
                <a:solidFill>
                  <a:prstClr val="black">
                    <a:lumMod val="65000"/>
                    <a:lumOff val="35000"/>
                  </a:prstClr>
                </a:solidFill>
                <a:effectLst/>
                <a:uLnTx/>
                <a:uFillTx/>
                <a:latin typeface="Trebuchet MS" panose="020B0603020202020204" pitchFamily="34" charset="0"/>
              </a:rPr>
              <a:t>.</a:t>
            </a:r>
            <a:br>
              <a:rPr kumimoji="0" lang="ru-RU" sz="1800" b="0" i="0" u="none" strike="noStrike" kern="1200" cap="none" spc="0" normalizeH="0" baseline="0" noProof="0" dirty="0" smtClean="0">
                <a:ln>
                  <a:noFill/>
                </a:ln>
                <a:solidFill>
                  <a:prstClr val="black">
                    <a:lumMod val="65000"/>
                    <a:lumOff val="35000"/>
                  </a:prstClr>
                </a:solidFill>
                <a:effectLst/>
                <a:uLnTx/>
                <a:uFillTx/>
                <a:latin typeface="Trebuchet MS" panose="020B0603020202020204" pitchFamily="34" charset="0"/>
              </a:rPr>
            </a:br>
            <a:r>
              <a:rPr lang="ru-RU" sz="1800" dirty="0">
                <a:solidFill>
                  <a:srgbClr val="595959"/>
                </a:solidFill>
                <a:latin typeface="CenturyGothic"/>
              </a:rPr>
              <a:t>В опись не включается имущество, которое по своему характеру не представляет ценности, что определяется по согласию лиц, участвующих в описи.</a:t>
            </a:r>
            <a:r>
              <a:rPr lang="ru-RU" sz="1800" dirty="0"/>
              <a:t> </a:t>
            </a:r>
            <a:r>
              <a:rPr lang="ru-RU" sz="1800" dirty="0">
                <a:solidFill>
                  <a:prstClr val="black">
                    <a:lumMod val="65000"/>
                    <a:lumOff val="35000"/>
                  </a:prstClr>
                </a:solidFill>
                <a:latin typeface="Trebuchet MS" panose="020B0603020202020204" pitchFamily="34" charset="0"/>
              </a:rPr>
              <a:t> </a:t>
            </a:r>
            <a:r>
              <a:rPr lang="ru-RU" sz="1800" dirty="0" smtClean="0">
                <a:solidFill>
                  <a:prstClr val="black">
                    <a:lumMod val="65000"/>
                    <a:lumOff val="35000"/>
                  </a:prstClr>
                </a:solidFill>
                <a:latin typeface="Trebuchet MS" panose="020B0603020202020204" pitchFamily="34" charset="0"/>
              </a:rPr>
              <a:t/>
            </a:r>
            <a:br>
              <a:rPr lang="ru-RU" sz="1800" dirty="0" smtClean="0">
                <a:solidFill>
                  <a:prstClr val="black">
                    <a:lumMod val="65000"/>
                    <a:lumOff val="35000"/>
                  </a:prstClr>
                </a:solidFill>
                <a:latin typeface="Trebuchet MS" panose="020B0603020202020204" pitchFamily="34" charset="0"/>
              </a:rPr>
            </a:br>
            <a:r>
              <a:rPr kumimoji="0" lang="ru-RU" sz="1800" b="0" i="0" u="none" strike="noStrike" kern="1200" cap="none" spc="0" normalizeH="0" baseline="0" noProof="0" dirty="0">
                <a:ln>
                  <a:noFill/>
                </a:ln>
                <a:solidFill>
                  <a:prstClr val="black">
                    <a:lumMod val="65000"/>
                    <a:lumOff val="35000"/>
                  </a:prstClr>
                </a:solidFill>
                <a:effectLst/>
                <a:uLnTx/>
                <a:uFillTx/>
                <a:latin typeface="Trebuchet MS" panose="020B0603020202020204" pitchFamily="34" charset="0"/>
              </a:rPr>
              <a:t/>
            </a:r>
            <a:br>
              <a:rPr kumimoji="0" lang="ru-RU" sz="1800" b="0" i="0" u="none" strike="noStrike" kern="1200" cap="none" spc="0" normalizeH="0" baseline="0" noProof="0" dirty="0">
                <a:ln>
                  <a:noFill/>
                </a:ln>
                <a:solidFill>
                  <a:prstClr val="black">
                    <a:lumMod val="65000"/>
                    <a:lumOff val="35000"/>
                  </a:prstClr>
                </a:solidFill>
                <a:effectLst/>
                <a:uLnTx/>
                <a:uFillTx/>
                <a:latin typeface="Trebuchet MS" panose="020B0603020202020204" pitchFamily="34" charset="0"/>
              </a:rPr>
            </a:br>
            <a:r>
              <a:rPr kumimoji="0" lang="ru-RU" sz="1800" b="0" i="0" u="none" strike="noStrike" kern="1200" cap="none" spc="0" normalizeH="0" baseline="0" noProof="0" dirty="0">
                <a:ln>
                  <a:noFill/>
                </a:ln>
                <a:solidFill>
                  <a:prstClr val="black">
                    <a:lumMod val="65000"/>
                    <a:lumOff val="35000"/>
                  </a:prstClr>
                </a:solidFill>
                <a:effectLst/>
                <a:uLnTx/>
                <a:uFillTx/>
                <a:latin typeface="Trebuchet MS" panose="020B0603020202020204" pitchFamily="34" charset="0"/>
              </a:rPr>
              <a:t>Кандидаты в опекуны, попечители, б</a:t>
            </a:r>
            <a:r>
              <a:rPr lang="ru-RU" sz="1800" dirty="0" err="1">
                <a:solidFill>
                  <a:prstClr val="black">
                    <a:lumMod val="65000"/>
                    <a:lumOff val="35000"/>
                  </a:prstClr>
                </a:solidFill>
                <a:latin typeface="Trebuchet MS" panose="020B0603020202020204" pitchFamily="34" charset="0"/>
              </a:rPr>
              <a:t>лизкие</a:t>
            </a:r>
            <a:r>
              <a:rPr lang="ru-RU" sz="1800" dirty="0">
                <a:solidFill>
                  <a:prstClr val="black">
                    <a:lumMod val="65000"/>
                    <a:lumOff val="35000"/>
                  </a:prstClr>
                </a:solidFill>
                <a:latin typeface="Trebuchet MS" panose="020B0603020202020204" pitchFamily="34" charset="0"/>
              </a:rPr>
              <a:t> родственники и другие члены семьи граждан, признанных недееспособными или ограниченными в дееспособности, а также любые другие лица обязаны оказывать содействие сотрудникам органа опеки и попечительства в установлении достоверного перечня имущества граждан, нуждающихся в опеке (попечительстве). </a:t>
            </a:r>
            <a:br>
              <a:rPr lang="ru-RU" sz="1800" dirty="0">
                <a:solidFill>
                  <a:prstClr val="black">
                    <a:lumMod val="65000"/>
                    <a:lumOff val="35000"/>
                  </a:prstClr>
                </a:solidFill>
                <a:latin typeface="Trebuchet MS" panose="020B0603020202020204" pitchFamily="34" charset="0"/>
              </a:rPr>
            </a:br>
            <a:r>
              <a:rPr lang="ru-RU" sz="1800" dirty="0">
                <a:solidFill>
                  <a:prstClr val="black">
                    <a:lumMod val="65000"/>
                    <a:lumOff val="35000"/>
                  </a:prstClr>
                </a:solidFill>
                <a:latin typeface="Trebuchet MS" panose="020B0603020202020204" pitchFamily="34" charset="0"/>
              </a:rPr>
              <a:t/>
            </a:r>
            <a:br>
              <a:rPr lang="ru-RU" sz="1800" dirty="0">
                <a:solidFill>
                  <a:prstClr val="black">
                    <a:lumMod val="65000"/>
                    <a:lumOff val="35000"/>
                  </a:prstClr>
                </a:solidFill>
                <a:latin typeface="Trebuchet MS" panose="020B0603020202020204" pitchFamily="34" charset="0"/>
              </a:rPr>
            </a:br>
            <a:r>
              <a:rPr lang="ru-RU" sz="1800" dirty="0">
                <a:solidFill>
                  <a:srgbClr val="FF0000"/>
                </a:solidFill>
                <a:latin typeface="Trebuchet MS" panose="020B0603020202020204" pitchFamily="34" charset="0"/>
              </a:rPr>
              <a:t>ВНИМАНИЕ! </a:t>
            </a:r>
            <a:r>
              <a:rPr lang="ru-RU" sz="1800" dirty="0">
                <a:solidFill>
                  <a:prstClr val="black">
                    <a:lumMod val="65000"/>
                    <a:lumOff val="35000"/>
                  </a:prstClr>
                </a:solidFill>
                <a:latin typeface="Trebuchet MS" panose="020B0603020202020204" pitchFamily="34" charset="0"/>
              </a:rPr>
              <a:t>Сокрытие имущества таких граждан не допускается и  преследуется по закону.</a:t>
            </a:r>
            <a:endParaRPr lang="ru-RU" sz="1800" dirty="0">
              <a:latin typeface="Trebuchet MS" panose="020B0603020202020204" pitchFamily="34" charset="0"/>
            </a:endParaRPr>
          </a:p>
        </p:txBody>
      </p:sp>
    </p:spTree>
    <p:extLst>
      <p:ext uri="{BB962C8B-B14F-4D97-AF65-F5344CB8AC3E}">
        <p14:creationId xmlns:p14="http://schemas.microsoft.com/office/powerpoint/2010/main" val="3046537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10B557-D3FA-F23F-1F2A-EF321DFA7D90}"/>
              </a:ext>
            </a:extLst>
          </p:cNvPr>
          <p:cNvSpPr>
            <a:spLocks noGrp="1"/>
          </p:cNvSpPr>
          <p:nvPr>
            <p:ph type="title"/>
          </p:nvPr>
        </p:nvSpPr>
        <p:spPr>
          <a:xfrm>
            <a:off x="524762" y="1207781"/>
            <a:ext cx="8911687" cy="5034306"/>
          </a:xfrm>
        </p:spPr>
        <p:txBody>
          <a:bodyPr>
            <a:normAutofit/>
          </a:bodyPr>
          <a:lstStyle/>
          <a:p>
            <a:pPr algn="ctr"/>
            <a:r>
              <a:rPr lang="ru-RU" sz="2800" dirty="0">
                <a:solidFill>
                  <a:schemeClr val="tx2"/>
                </a:solidFill>
              </a:rPr>
              <a:t/>
            </a:r>
            <a:br>
              <a:rPr lang="ru-RU" sz="2800" dirty="0">
                <a:solidFill>
                  <a:schemeClr val="tx2"/>
                </a:solidFill>
              </a:rPr>
            </a:br>
            <a:r>
              <a:rPr lang="ru-RU" sz="2800" dirty="0">
                <a:solidFill>
                  <a:schemeClr val="tx2"/>
                </a:solidFill>
              </a:rPr>
              <a:t/>
            </a:r>
            <a:br>
              <a:rPr lang="ru-RU" sz="2800" dirty="0">
                <a:solidFill>
                  <a:schemeClr val="tx2"/>
                </a:solidFill>
              </a:rPr>
            </a:br>
            <a:r>
              <a:rPr lang="ru-RU" sz="2800" dirty="0">
                <a:solidFill>
                  <a:schemeClr val="tx2"/>
                </a:solidFill>
              </a:rPr>
              <a:t>При наличии у подопечного банковского вклада (депозита), ценных бумаг, размер суммы, название банка и номер счета по учету банковского вклада (депозита) также в </a:t>
            </a:r>
            <a:r>
              <a:rPr lang="ru-RU" sz="2800" dirty="0">
                <a:solidFill>
                  <a:srgbClr val="FF0000"/>
                </a:solidFill>
              </a:rPr>
              <a:t>обязательном</a:t>
            </a:r>
            <a:r>
              <a:rPr lang="ru-RU" sz="2800" dirty="0">
                <a:solidFill>
                  <a:schemeClr val="tx2"/>
                </a:solidFill>
              </a:rPr>
              <a:t> порядке вносится в его опись.</a:t>
            </a:r>
            <a:r>
              <a:rPr lang="ru-RU" dirty="0">
                <a:solidFill>
                  <a:schemeClr val="tx2"/>
                </a:solidFill>
              </a:rPr>
              <a:t/>
            </a:r>
            <a:br>
              <a:rPr lang="ru-RU" dirty="0">
                <a:solidFill>
                  <a:schemeClr val="tx2"/>
                </a:solidFill>
              </a:rPr>
            </a:br>
            <a:endParaRPr lang="ru-RU" dirty="0">
              <a:solidFill>
                <a:schemeClr val="tx2"/>
              </a:solidFill>
            </a:endParaRPr>
          </a:p>
        </p:txBody>
      </p:sp>
    </p:spTree>
    <p:extLst>
      <p:ext uri="{BB962C8B-B14F-4D97-AF65-F5344CB8AC3E}">
        <p14:creationId xmlns:p14="http://schemas.microsoft.com/office/powerpoint/2010/main" val="2519497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973104-7141-6BED-AE34-13CBCE8A51FF}"/>
              </a:ext>
            </a:extLst>
          </p:cNvPr>
          <p:cNvSpPr>
            <a:spLocks noGrp="1"/>
          </p:cNvSpPr>
          <p:nvPr>
            <p:ph type="title"/>
          </p:nvPr>
        </p:nvSpPr>
        <p:spPr>
          <a:xfrm>
            <a:off x="717471" y="83977"/>
            <a:ext cx="8911687" cy="6288832"/>
          </a:xfrm>
        </p:spPr>
        <p:txBody>
          <a:bodyPr>
            <a:normAutofit fontScale="90000"/>
          </a:bodyPr>
          <a:lstStyle/>
          <a:p>
            <a:pPr algn="ctr"/>
            <a:r>
              <a:rPr lang="ru-RU" sz="2400" b="1" i="1" dirty="0">
                <a:solidFill>
                  <a:schemeClr val="tx2"/>
                </a:solidFill>
              </a:rPr>
              <a:t>Порядок управления имуществом </a:t>
            </a:r>
            <a:r>
              <a:rPr lang="ru-RU" sz="2400" b="1" i="1" dirty="0" smtClean="0">
                <a:solidFill>
                  <a:schemeClr val="tx2"/>
                </a:solidFill>
              </a:rPr>
              <a:t>подопечных</a:t>
            </a:r>
            <a:br>
              <a:rPr lang="ru-RU" sz="2400" b="1" i="1" dirty="0" smtClean="0">
                <a:solidFill>
                  <a:schemeClr val="tx2"/>
                </a:solidFill>
              </a:rPr>
            </a:br>
            <a:r>
              <a:rPr lang="ru-RU" sz="2400" dirty="0">
                <a:solidFill>
                  <a:schemeClr val="tx2"/>
                </a:solidFill>
              </a:rPr>
              <a:t/>
            </a:r>
            <a:br>
              <a:rPr lang="ru-RU" sz="2400" dirty="0">
                <a:solidFill>
                  <a:schemeClr val="tx2"/>
                </a:solidFill>
              </a:rPr>
            </a:br>
            <a:r>
              <a:rPr lang="ru-RU" sz="2400" dirty="0">
                <a:solidFill>
                  <a:schemeClr val="tx2"/>
                </a:solidFill>
              </a:rPr>
              <a:t>Органы опеки и попечительства ведут учет не только лиц, признанных в установленном порядке недееспособными или ограниченных в дееспособности, но и учет имущества таких лиц.</a:t>
            </a:r>
            <a:br>
              <a:rPr lang="ru-RU" sz="2400" dirty="0">
                <a:solidFill>
                  <a:schemeClr val="tx2"/>
                </a:solidFill>
              </a:rPr>
            </a:br>
            <a:r>
              <a:rPr lang="ru-RU" sz="2400" dirty="0">
                <a:solidFill>
                  <a:schemeClr val="tx2"/>
                </a:solidFill>
              </a:rPr>
              <a:t/>
            </a:r>
            <a:br>
              <a:rPr lang="ru-RU" sz="2400" dirty="0">
                <a:solidFill>
                  <a:schemeClr val="tx2"/>
                </a:solidFill>
              </a:rPr>
            </a:br>
            <a:r>
              <a:rPr lang="ru-RU" sz="2400" dirty="0">
                <a:solidFill>
                  <a:srgbClr val="92D050"/>
                </a:solidFill>
              </a:rPr>
              <a:t>Под имуществом понимаются недвижимые и движимые вещи (включая денежные средства и ценные бумаги), иное имущество, в том числе имущественные права, установленные гражданским законодательством.</a:t>
            </a:r>
            <a:br>
              <a:rPr lang="ru-RU" sz="2400" dirty="0">
                <a:solidFill>
                  <a:srgbClr val="92D050"/>
                </a:solidFill>
              </a:rPr>
            </a:br>
            <a:r>
              <a:rPr lang="ru-RU" sz="2400" dirty="0">
                <a:solidFill>
                  <a:schemeClr val="tx2"/>
                </a:solidFill>
              </a:rPr>
              <a:t/>
            </a:r>
            <a:br>
              <a:rPr lang="ru-RU" sz="2400" dirty="0">
                <a:solidFill>
                  <a:schemeClr val="tx2"/>
                </a:solidFill>
              </a:rPr>
            </a:br>
            <a:r>
              <a:rPr lang="ru-RU" sz="2400" dirty="0">
                <a:solidFill>
                  <a:schemeClr val="tx2"/>
                </a:solidFill>
              </a:rPr>
              <a:t>Имуществом подопечного признается имущество, перешедшее подопечному в порядке наследования, полученное им в дар, а также полученное по другим основаниям в соответствии с законодательством</a:t>
            </a:r>
            <a:r>
              <a:rPr lang="ru-RU" sz="1800" dirty="0">
                <a:solidFill>
                  <a:schemeClr val="tx2"/>
                </a:solidFill>
              </a:rPr>
              <a:t>.</a:t>
            </a:r>
            <a:br>
              <a:rPr lang="ru-RU" sz="1800" dirty="0">
                <a:solidFill>
                  <a:schemeClr val="tx2"/>
                </a:solidFill>
              </a:rPr>
            </a:br>
            <a:r>
              <a:rPr lang="ru-RU" sz="1800" dirty="0">
                <a:solidFill>
                  <a:srgbClr val="00B050"/>
                </a:solidFill>
              </a:rPr>
              <a:t/>
            </a:r>
            <a:br>
              <a:rPr lang="ru-RU" sz="1800" dirty="0">
                <a:solidFill>
                  <a:srgbClr val="00B050"/>
                </a:solidFill>
              </a:rPr>
            </a:br>
            <a:endParaRPr lang="ru-RU" dirty="0"/>
          </a:p>
        </p:txBody>
      </p:sp>
    </p:spTree>
    <p:extLst>
      <p:ext uri="{BB962C8B-B14F-4D97-AF65-F5344CB8AC3E}">
        <p14:creationId xmlns:p14="http://schemas.microsoft.com/office/powerpoint/2010/main" val="1711431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91EE6F-77CB-B7D6-B4D5-ADE3DE80ED85}"/>
              </a:ext>
            </a:extLst>
          </p:cNvPr>
          <p:cNvSpPr>
            <a:spLocks noGrp="1"/>
          </p:cNvSpPr>
          <p:nvPr>
            <p:ph type="title"/>
          </p:nvPr>
        </p:nvSpPr>
        <p:spPr>
          <a:xfrm>
            <a:off x="456214" y="530803"/>
            <a:ext cx="8911687" cy="5610435"/>
          </a:xfrm>
        </p:spPr>
        <p:txBody>
          <a:bodyPr>
            <a:normAutofit/>
          </a:bodyPr>
          <a:lstStyle/>
          <a:p>
            <a:pPr algn="ctr"/>
            <a: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t/>
            </a:r>
            <a:b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br>
            <a: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t>Опекуны и попечители осуществляют управление имуществом подопечных. </a:t>
            </a:r>
            <a:b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br>
            <a: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t/>
            </a:r>
            <a:b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br>
            <a:r>
              <a:rPr kumimoji="0" lang="ru-RU" sz="2000" i="0" u="none" strike="noStrike" kern="1200" cap="none" spc="0" normalizeH="0" baseline="0" noProof="0" dirty="0">
                <a:ln>
                  <a:noFill/>
                </a:ln>
                <a:solidFill>
                  <a:srgbClr val="92D050"/>
                </a:solidFill>
                <a:effectLst/>
                <a:uLnTx/>
                <a:uFillTx/>
                <a:latin typeface="Trebuchet MS" panose="020B0603020202020204" pitchFamily="34" charset="0"/>
              </a:rPr>
              <a:t>Целью</a:t>
            </a:r>
            <a: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t> управления  является реализация и защита  имущественных прав подопечных.</a:t>
            </a:r>
            <a:b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br>
            <a: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t/>
            </a:r>
            <a:b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br>
            <a: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t> Под реализацией и защитой имущественных прав подопечных подразумевается выявление, учет, хранение имущества и управление им, истребование имущества подопечного от лиц, незаконно завладевших им, взыскание денежных средств с должников в пользу подопечного, взыскание и возмещение причиненных подопечному убытков и т.п.</a:t>
            </a:r>
            <a:b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br>
            <a: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t/>
            </a:r>
            <a:b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br>
            <a:r>
              <a:rPr kumimoji="0" lang="ru-RU" sz="2000" i="0" u="none" strike="noStrike" kern="1200" cap="none" spc="0" normalizeH="0" baseline="0" noProof="0" dirty="0">
                <a:ln>
                  <a:noFill/>
                </a:ln>
                <a:solidFill>
                  <a:srgbClr val="FF0000"/>
                </a:solidFill>
                <a:effectLst/>
                <a:uLnTx/>
                <a:uFillTx/>
                <a:latin typeface="Trebuchet MS" panose="020B0603020202020204" pitchFamily="34" charset="0"/>
              </a:rPr>
              <a:t>Опекуны, попечители ежегодно представляют в орган опеки и попечительства отчет по управлению этим имуществом подопечного и его хранению.</a:t>
            </a:r>
            <a: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t/>
            </a:r>
            <a:br>
              <a:rPr kumimoji="0" lang="ru-RU" sz="2000" i="0" u="none" strike="noStrike" kern="1200" cap="none" spc="0" normalizeH="0" baseline="0" noProof="0" dirty="0">
                <a:ln>
                  <a:noFill/>
                </a:ln>
                <a:solidFill>
                  <a:schemeClr val="tx2"/>
                </a:solidFill>
                <a:effectLst/>
                <a:uLnTx/>
                <a:uFillTx/>
                <a:latin typeface="Trebuchet MS" panose="020B0603020202020204" pitchFamily="34" charset="0"/>
              </a:rPr>
            </a:br>
            <a:endParaRPr lang="ru-RU" sz="2000" dirty="0">
              <a:solidFill>
                <a:schemeClr val="tx2"/>
              </a:solidFill>
              <a:latin typeface="Trebuchet MS" panose="020B0603020202020204" pitchFamily="34" charset="0"/>
            </a:endParaRPr>
          </a:p>
        </p:txBody>
      </p:sp>
    </p:spTree>
    <p:extLst>
      <p:ext uri="{BB962C8B-B14F-4D97-AF65-F5344CB8AC3E}">
        <p14:creationId xmlns:p14="http://schemas.microsoft.com/office/powerpoint/2010/main" val="1074663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1A4CB0-C40D-5C9B-F66A-58804BF1E5BC}"/>
              </a:ext>
            </a:extLst>
          </p:cNvPr>
          <p:cNvSpPr>
            <a:spLocks noGrp="1"/>
          </p:cNvSpPr>
          <p:nvPr>
            <p:ph type="title"/>
          </p:nvPr>
        </p:nvSpPr>
        <p:spPr>
          <a:xfrm>
            <a:off x="670818" y="568127"/>
            <a:ext cx="8911687" cy="5668048"/>
          </a:xfrm>
        </p:spPr>
        <p:txBody>
          <a:bodyPr>
            <a:normAutofit fontScale="90000"/>
          </a:bodyPr>
          <a:lstStyle/>
          <a:p>
            <a:pPr algn="ctr" fontAlgn="base"/>
            <a:r>
              <a:rPr lang="ru-RU" sz="2200" b="1" i="1" dirty="0">
                <a:solidFill>
                  <a:schemeClr val="tx2"/>
                </a:solidFill>
              </a:rPr>
              <a:t>Отчуждение имущества </a:t>
            </a:r>
            <a:r>
              <a:rPr lang="ru-RU" sz="2200" b="1" i="1" dirty="0" smtClean="0">
                <a:solidFill>
                  <a:schemeClr val="tx2"/>
                </a:solidFill>
              </a:rPr>
              <a:t>подопечного</a:t>
            </a:r>
            <a:br>
              <a:rPr lang="ru-RU" sz="2200" b="1" i="1" dirty="0" smtClean="0">
                <a:solidFill>
                  <a:schemeClr val="tx2"/>
                </a:solidFill>
              </a:rPr>
            </a:br>
            <a:r>
              <a:rPr lang="ru-RU" sz="2200" dirty="0">
                <a:solidFill>
                  <a:schemeClr val="tx2"/>
                </a:solidFill>
              </a:rPr>
              <a:t/>
            </a:r>
            <a:br>
              <a:rPr lang="ru-RU" sz="2200" dirty="0">
                <a:solidFill>
                  <a:schemeClr val="tx2"/>
                </a:solidFill>
              </a:rPr>
            </a:br>
            <a:r>
              <a:rPr lang="ru-RU" sz="2400" dirty="0" smtClean="0">
                <a:solidFill>
                  <a:srgbClr val="262626"/>
                </a:solidFill>
                <a:latin typeface="CenturyGothic"/>
              </a:rPr>
              <a:t>Совершение </a:t>
            </a:r>
            <a:r>
              <a:rPr lang="ru-RU" sz="2400" dirty="0">
                <a:solidFill>
                  <a:srgbClr val="262626"/>
                </a:solidFill>
                <a:latin typeface="CenturyGothic"/>
              </a:rPr>
              <a:t>сделок по отчуждению, в том числе по обмену или дарению имущества подопечного, сдаче его в аренду (внаем), безвозмездное пользование или в залог, сделок, влекущих отказ от принадлежащих подопечному прав, раздел его имущества или выдел из него долей, а также любых других сделок, влекущих уменьшение имущества подопечного, осуществляется с предварительного разрешения (согласия) органа опеки и попечительства. </a:t>
            </a:r>
            <a:r>
              <a:rPr lang="ru-RU" sz="2400" dirty="0" smtClean="0">
                <a:solidFill>
                  <a:srgbClr val="262626"/>
                </a:solidFill>
                <a:latin typeface="CenturyGothic"/>
              </a:rPr>
              <a:t/>
            </a:r>
            <a:br>
              <a:rPr lang="ru-RU" sz="2400" dirty="0" smtClean="0">
                <a:solidFill>
                  <a:srgbClr val="262626"/>
                </a:solidFill>
                <a:latin typeface="CenturyGothic"/>
              </a:rPr>
            </a:br>
            <a:r>
              <a:rPr lang="ru-RU" sz="2400" dirty="0" smtClean="0">
                <a:solidFill>
                  <a:srgbClr val="262626"/>
                </a:solidFill>
                <a:latin typeface="CenturyGothic"/>
              </a:rPr>
              <a:t>Разрешение </a:t>
            </a:r>
            <a:r>
              <a:rPr lang="ru-RU" sz="2400" dirty="0">
                <a:solidFill>
                  <a:srgbClr val="262626"/>
                </a:solidFill>
                <a:latin typeface="CenturyGothic"/>
              </a:rPr>
              <a:t>(согласие) на заключение договоров и совершение других юридических действий, указанных выше, дается в письменной форме органом опеки и попечительства. </a:t>
            </a:r>
            <a:r>
              <a:rPr lang="ru-RU" sz="2400" dirty="0" smtClean="0">
                <a:solidFill>
                  <a:srgbClr val="262626"/>
                </a:solidFill>
                <a:latin typeface="CenturyGothic"/>
              </a:rPr>
              <a:t/>
            </a:r>
            <a:br>
              <a:rPr lang="ru-RU" sz="2400" dirty="0" smtClean="0">
                <a:solidFill>
                  <a:srgbClr val="262626"/>
                </a:solidFill>
                <a:latin typeface="CenturyGothic"/>
              </a:rPr>
            </a:br>
            <a:r>
              <a:rPr lang="ru-RU" sz="2400" dirty="0" smtClean="0">
                <a:solidFill>
                  <a:srgbClr val="262626"/>
                </a:solidFill>
                <a:latin typeface="CenturyGothic"/>
              </a:rPr>
              <a:t/>
            </a:r>
            <a:br>
              <a:rPr lang="ru-RU" sz="2400" dirty="0" smtClean="0">
                <a:solidFill>
                  <a:srgbClr val="262626"/>
                </a:solidFill>
                <a:latin typeface="CenturyGothic"/>
              </a:rPr>
            </a:br>
            <a:r>
              <a:rPr lang="ru-RU" sz="2400" dirty="0" smtClean="0">
                <a:solidFill>
                  <a:srgbClr val="92D050"/>
                </a:solidFill>
                <a:latin typeface="CenturyGothic"/>
              </a:rPr>
              <a:t>В Первомайском </a:t>
            </a:r>
            <a:r>
              <a:rPr lang="ru-RU" sz="2400" dirty="0">
                <a:solidFill>
                  <a:srgbClr val="92D050"/>
                </a:solidFill>
                <a:latin typeface="CenturyGothic"/>
              </a:rPr>
              <a:t>районе </a:t>
            </a:r>
            <a:r>
              <a:rPr lang="ru-RU" sz="2400" dirty="0" err="1">
                <a:solidFill>
                  <a:srgbClr val="92D050"/>
                </a:solidFill>
                <a:latin typeface="CenturyGothic"/>
              </a:rPr>
              <a:t>г.Минска</a:t>
            </a:r>
            <a:r>
              <a:rPr lang="ru-RU" sz="2400" dirty="0">
                <a:solidFill>
                  <a:srgbClr val="92D050"/>
                </a:solidFill>
                <a:latin typeface="CenturyGothic"/>
              </a:rPr>
              <a:t> предварительное разрешение (согласие) выдается в письменном виде по решению </a:t>
            </a:r>
            <a:r>
              <a:rPr lang="ru-RU" sz="2400" dirty="0">
                <a:solidFill>
                  <a:schemeClr val="accent2"/>
                </a:solidFill>
                <a:latin typeface="CenturyGothic"/>
              </a:rPr>
              <a:t>администрации </a:t>
            </a:r>
            <a:r>
              <a:rPr lang="ru-RU" sz="2400" dirty="0" smtClean="0">
                <a:solidFill>
                  <a:schemeClr val="accent2"/>
                </a:solidFill>
                <a:latin typeface="CenturyGothic"/>
              </a:rPr>
              <a:t>Первомайского </a:t>
            </a:r>
            <a:r>
              <a:rPr lang="ru-RU" sz="2400" dirty="0">
                <a:solidFill>
                  <a:schemeClr val="accent2"/>
                </a:solidFill>
                <a:latin typeface="CenturyGothic"/>
              </a:rPr>
              <a:t>района </a:t>
            </a:r>
            <a:r>
              <a:rPr lang="ru-RU" sz="2400" dirty="0" err="1">
                <a:solidFill>
                  <a:schemeClr val="accent2"/>
                </a:solidFill>
                <a:latin typeface="CenturyGothic"/>
              </a:rPr>
              <a:t>г.Минска</a:t>
            </a:r>
            <a:r>
              <a:rPr lang="ru-RU" sz="2400" dirty="0">
                <a:solidFill>
                  <a:schemeClr val="accent2"/>
                </a:solidFill>
                <a:latin typeface="CenturyGothic"/>
              </a:rPr>
              <a:t>.</a:t>
            </a:r>
            <a:r>
              <a:rPr lang="ru-RU" sz="2400" dirty="0">
                <a:solidFill>
                  <a:schemeClr val="accent2"/>
                </a:solidFill>
              </a:rPr>
              <a:t> </a:t>
            </a:r>
            <a:br>
              <a:rPr lang="ru-RU" sz="2400" dirty="0">
                <a:solidFill>
                  <a:schemeClr val="accent2"/>
                </a:solidFill>
              </a:rPr>
            </a:br>
            <a:r>
              <a:rPr lang="ru-RU" dirty="0">
                <a:solidFill>
                  <a:schemeClr val="tx2"/>
                </a:solidFill>
              </a:rPr>
              <a:t/>
            </a:r>
            <a:br>
              <a:rPr lang="ru-RU" dirty="0">
                <a:solidFill>
                  <a:schemeClr val="tx2"/>
                </a:solidFill>
              </a:rPr>
            </a:br>
            <a:endParaRPr lang="ru-RU" dirty="0">
              <a:solidFill>
                <a:schemeClr val="tx2"/>
              </a:solidFill>
            </a:endParaRPr>
          </a:p>
        </p:txBody>
      </p:sp>
    </p:spTree>
    <p:extLst>
      <p:ext uri="{BB962C8B-B14F-4D97-AF65-F5344CB8AC3E}">
        <p14:creationId xmlns:p14="http://schemas.microsoft.com/office/powerpoint/2010/main" val="254365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772287-5B78-0936-A304-76F03A5EFD00}"/>
              </a:ext>
            </a:extLst>
          </p:cNvPr>
          <p:cNvSpPr>
            <a:spLocks noGrp="1"/>
          </p:cNvSpPr>
          <p:nvPr>
            <p:ph type="title"/>
          </p:nvPr>
        </p:nvSpPr>
        <p:spPr>
          <a:xfrm>
            <a:off x="633495" y="764068"/>
            <a:ext cx="8911687" cy="5731423"/>
          </a:xfrm>
        </p:spPr>
        <p:txBody>
          <a:bodyPr>
            <a:normAutofit fontScale="90000"/>
          </a:bodyPr>
          <a:lstStyle/>
          <a:p>
            <a:pPr algn="ctr"/>
            <a:r>
              <a:rPr lang="ru-RU" sz="2800" dirty="0"/>
              <a:t/>
            </a:r>
            <a:br>
              <a:rPr lang="ru-RU" sz="2800" dirty="0"/>
            </a:br>
            <a:r>
              <a:rPr lang="ru-RU" sz="2400" dirty="0">
                <a:solidFill>
                  <a:srgbClr val="FF0000"/>
                </a:solidFill>
                <a:latin typeface="CenturyGothic"/>
              </a:rPr>
              <a:t>Внимание! </a:t>
            </a:r>
            <a:r>
              <a:rPr lang="ru-RU" sz="2400" dirty="0">
                <a:solidFill>
                  <a:srgbClr val="262626"/>
                </a:solidFill>
                <a:latin typeface="CenturyGothic"/>
              </a:rPr>
              <a:t>Денежные средства, вырученные от продажи имущества подопечного, вносятся опекуном, попечителем над подопечным на специально открываемый на эти цели текущий (расчетный) банковский счет подопечного</a:t>
            </a:r>
            <a:r>
              <a:rPr lang="ru-RU" sz="2400" dirty="0" smtClean="0">
                <a:solidFill>
                  <a:srgbClr val="262626"/>
                </a:solidFill>
                <a:latin typeface="CenturyGothic"/>
              </a:rPr>
              <a:t>.</a:t>
            </a:r>
            <a:br>
              <a:rPr lang="ru-RU" sz="2400" dirty="0" smtClean="0">
                <a:solidFill>
                  <a:srgbClr val="262626"/>
                </a:solidFill>
                <a:latin typeface="CenturyGothic"/>
              </a:rPr>
            </a:br>
            <a:r>
              <a:rPr lang="ru-RU" sz="2400" dirty="0" smtClean="0">
                <a:solidFill>
                  <a:srgbClr val="262626"/>
                </a:solidFill>
                <a:latin typeface="CenturyGothic"/>
              </a:rPr>
              <a:t> </a:t>
            </a:r>
            <a:br>
              <a:rPr lang="ru-RU" sz="2400" dirty="0" smtClean="0">
                <a:solidFill>
                  <a:srgbClr val="262626"/>
                </a:solidFill>
                <a:latin typeface="CenturyGothic"/>
              </a:rPr>
            </a:br>
            <a:r>
              <a:rPr lang="ru-RU" sz="2400" dirty="0" smtClean="0">
                <a:solidFill>
                  <a:srgbClr val="FF0000"/>
                </a:solidFill>
                <a:latin typeface="CenturyGothic"/>
              </a:rPr>
              <a:t>Важно</a:t>
            </a:r>
            <a:r>
              <a:rPr lang="ru-RU" sz="2400" dirty="0">
                <a:solidFill>
                  <a:srgbClr val="FF0000"/>
                </a:solidFill>
                <a:latin typeface="CenturyGothic"/>
              </a:rPr>
              <a:t>! </a:t>
            </a:r>
            <a:r>
              <a:rPr lang="ru-RU" sz="2400" dirty="0">
                <a:solidFill>
                  <a:srgbClr val="262626"/>
                </a:solidFill>
                <a:latin typeface="CenturyGothic"/>
              </a:rPr>
              <a:t>Копии документов, подтверждающие совершение сделки по отчуждению имущества, а также выписка из банковского счета подтверждающая зачисление денежных средств на счет подопечного, должны быть переданы опекуном, попечителем в органы опеки и попечительства для хранения в личном деле подопечного</a:t>
            </a:r>
            <a:r>
              <a:rPr lang="ru-RU" sz="2400" dirty="0" smtClean="0">
                <a:solidFill>
                  <a:srgbClr val="262626"/>
                </a:solidFill>
                <a:latin typeface="CenturyGothic"/>
              </a:rPr>
              <a:t>.</a:t>
            </a:r>
            <a:br>
              <a:rPr lang="ru-RU" sz="2400" dirty="0" smtClean="0">
                <a:solidFill>
                  <a:srgbClr val="262626"/>
                </a:solidFill>
                <a:latin typeface="CenturyGothic"/>
              </a:rPr>
            </a:br>
            <a:r>
              <a:rPr lang="ru-RU" sz="2400" dirty="0" smtClean="0">
                <a:solidFill>
                  <a:srgbClr val="262626"/>
                </a:solidFill>
                <a:latin typeface="CenturyGothic"/>
              </a:rPr>
              <a:t/>
            </a:r>
            <a:br>
              <a:rPr lang="ru-RU" sz="2400" dirty="0" smtClean="0">
                <a:solidFill>
                  <a:srgbClr val="262626"/>
                </a:solidFill>
                <a:latin typeface="CenturyGothic"/>
              </a:rPr>
            </a:br>
            <a:r>
              <a:rPr lang="ru-RU" sz="2800" dirty="0" smtClean="0"/>
              <a:t> </a:t>
            </a:r>
            <a:r>
              <a:rPr lang="ru-RU" sz="2400" dirty="0">
                <a:solidFill>
                  <a:schemeClr val="tx1"/>
                </a:solidFill>
              </a:rPr>
              <a:t>Опекун, попечитель принимает приобретенное имущество на хранение и управление</a:t>
            </a:r>
            <a:r>
              <a:rPr lang="ru-RU" sz="2400" dirty="0">
                <a:solidFill>
                  <a:schemeClr val="tx1"/>
                </a:solidFill>
              </a:rPr>
              <a:t> </a:t>
            </a:r>
            <a:br>
              <a:rPr lang="ru-RU" sz="2400" dirty="0">
                <a:solidFill>
                  <a:schemeClr val="tx1"/>
                </a:solidFill>
              </a:rPr>
            </a:br>
            <a:r>
              <a:rPr lang="ru-RU" sz="2800" dirty="0"/>
              <a:t/>
            </a:r>
            <a:br>
              <a:rPr lang="ru-RU" sz="2800" dirty="0"/>
            </a:br>
            <a:r>
              <a:rPr lang="ru-RU" sz="2800" dirty="0">
                <a:solidFill>
                  <a:schemeClr val="tx2"/>
                </a:solidFill>
              </a:rPr>
              <a:t/>
            </a:r>
            <a:br>
              <a:rPr lang="ru-RU" sz="2800" dirty="0">
                <a:solidFill>
                  <a:schemeClr val="tx2"/>
                </a:solidFill>
              </a:rPr>
            </a:br>
            <a:r>
              <a:rPr lang="ru-RU" sz="2800" dirty="0">
                <a:solidFill>
                  <a:schemeClr val="tx2"/>
                </a:solidFill>
              </a:rPr>
              <a:t/>
            </a:r>
            <a:br>
              <a:rPr lang="ru-RU" sz="2800" dirty="0">
                <a:solidFill>
                  <a:schemeClr val="tx2"/>
                </a:solidFill>
              </a:rPr>
            </a:br>
            <a:endParaRPr lang="ru-RU" sz="2800" dirty="0"/>
          </a:p>
        </p:txBody>
      </p:sp>
    </p:spTree>
    <p:extLst>
      <p:ext uri="{BB962C8B-B14F-4D97-AF65-F5344CB8AC3E}">
        <p14:creationId xmlns:p14="http://schemas.microsoft.com/office/powerpoint/2010/main" val="341548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E29D6B-939A-CAA7-F0D0-4CB773B42FB3}"/>
              </a:ext>
            </a:extLst>
          </p:cNvPr>
          <p:cNvSpPr>
            <a:spLocks noGrp="1"/>
          </p:cNvSpPr>
          <p:nvPr>
            <p:ph type="title"/>
          </p:nvPr>
        </p:nvSpPr>
        <p:spPr>
          <a:xfrm>
            <a:off x="530859" y="605449"/>
            <a:ext cx="8911687" cy="5432658"/>
          </a:xfrm>
        </p:spPr>
        <p:txBody>
          <a:bodyPr>
            <a:normAutofit fontScale="90000"/>
          </a:bodyPr>
          <a:lstStyle/>
          <a:p>
            <a:pPr algn="ctr"/>
            <a:r>
              <a:rPr lang="ru-RU" dirty="0"/>
              <a:t/>
            </a:r>
            <a:br>
              <a:rPr lang="ru-RU" dirty="0"/>
            </a:br>
            <a:r>
              <a:rPr lang="ru-RU" dirty="0">
                <a:solidFill>
                  <a:srgbClr val="FF0000"/>
                </a:solidFill>
              </a:rPr>
              <a:t>Внимание! </a:t>
            </a:r>
            <a:r>
              <a:rPr lang="ru-RU" dirty="0">
                <a:solidFill>
                  <a:schemeClr val="tx2"/>
                </a:solidFill>
              </a:rPr>
              <a:t>В случае раздела наследственного имущества по соглашению между наследниками, если среди наследников имеются лица, нуждающиеся в опеке, попечительстве, раздел указанного имущества производится с обязательным участием органа опеки и попечительства.</a:t>
            </a:r>
            <a:r>
              <a:rPr lang="ru-RU" dirty="0"/>
              <a:t/>
            </a:r>
            <a:br>
              <a:rPr lang="ru-RU" dirty="0"/>
            </a:br>
            <a:endParaRPr lang="ru-RU" dirty="0"/>
          </a:p>
        </p:txBody>
      </p:sp>
    </p:spTree>
    <p:extLst>
      <p:ext uri="{BB962C8B-B14F-4D97-AF65-F5344CB8AC3E}">
        <p14:creationId xmlns:p14="http://schemas.microsoft.com/office/powerpoint/2010/main" val="701407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5B9E1A-242D-4CF4-2380-0397C0EECE96}"/>
              </a:ext>
            </a:extLst>
          </p:cNvPr>
          <p:cNvSpPr>
            <a:spLocks noGrp="1"/>
          </p:cNvSpPr>
          <p:nvPr>
            <p:ph type="title"/>
          </p:nvPr>
        </p:nvSpPr>
        <p:spPr>
          <a:xfrm>
            <a:off x="708141" y="698754"/>
            <a:ext cx="8911687" cy="5695209"/>
          </a:xfrm>
        </p:spPr>
        <p:txBody>
          <a:bodyPr>
            <a:normAutofit/>
          </a:bodyPr>
          <a:lstStyle/>
          <a:p>
            <a:pPr algn="ctr"/>
            <a:r>
              <a:rPr lang="ru-RU" dirty="0">
                <a:solidFill>
                  <a:srgbClr val="FF0000"/>
                </a:solidFill>
              </a:rPr>
              <a:t>Внимание! Важно!</a:t>
            </a:r>
            <a:r>
              <a:rPr lang="ru-RU" dirty="0">
                <a:solidFill>
                  <a:schemeClr val="tx2"/>
                </a:solidFill>
              </a:rPr>
              <a:t/>
            </a:r>
            <a:br>
              <a:rPr lang="ru-RU" dirty="0">
                <a:solidFill>
                  <a:schemeClr val="tx2"/>
                </a:solidFill>
              </a:rPr>
            </a:br>
            <a:r>
              <a:rPr lang="ru-RU" dirty="0">
                <a:solidFill>
                  <a:schemeClr val="tx2"/>
                </a:solidFill>
              </a:rPr>
              <a:t/>
            </a:r>
            <a:br>
              <a:rPr lang="ru-RU" dirty="0">
                <a:solidFill>
                  <a:schemeClr val="tx2"/>
                </a:solidFill>
              </a:rPr>
            </a:br>
            <a:r>
              <a:rPr lang="ru-RU" dirty="0">
                <a:solidFill>
                  <a:schemeClr val="tx2"/>
                </a:solidFill>
              </a:rPr>
              <a:t> Опекун, попечитель </a:t>
            </a:r>
            <a:r>
              <a:rPr lang="ru-RU" dirty="0">
                <a:solidFill>
                  <a:srgbClr val="FF0000"/>
                </a:solidFill>
              </a:rPr>
              <a:t>не вправе </a:t>
            </a:r>
            <a:r>
              <a:rPr lang="ru-RU" dirty="0">
                <a:solidFill>
                  <a:schemeClr val="tx2"/>
                </a:solidFill>
              </a:rPr>
              <a:t>самостоятельно, без разрешения органа опеки и попечительства распоряжаться жилым помещением подопечного, а также заключать сделки относительно его.</a:t>
            </a:r>
            <a:r>
              <a:rPr lang="ru-RU" dirty="0"/>
              <a:t/>
            </a:r>
            <a:br>
              <a:rPr lang="ru-RU" dirty="0"/>
            </a:br>
            <a:endParaRPr lang="ru-RU" dirty="0"/>
          </a:p>
        </p:txBody>
      </p:sp>
    </p:spTree>
    <p:extLst>
      <p:ext uri="{BB962C8B-B14F-4D97-AF65-F5344CB8AC3E}">
        <p14:creationId xmlns:p14="http://schemas.microsoft.com/office/powerpoint/2010/main" val="3070178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B711BD-7CEE-3CEC-7224-5520ADED0934}"/>
              </a:ext>
            </a:extLst>
          </p:cNvPr>
          <p:cNvSpPr>
            <a:spLocks noGrp="1"/>
          </p:cNvSpPr>
          <p:nvPr>
            <p:ph type="title"/>
          </p:nvPr>
        </p:nvSpPr>
        <p:spPr>
          <a:xfrm>
            <a:off x="689665" y="583369"/>
            <a:ext cx="8911687" cy="4943771"/>
          </a:xfrm>
        </p:spPr>
        <p:txBody>
          <a:bodyPr>
            <a:normAutofit fontScale="90000"/>
          </a:bodyPr>
          <a:lstStyle/>
          <a:p>
            <a:pPr algn="ctr"/>
            <a:r>
              <a:rPr lang="ru-RU" b="1" dirty="0">
                <a:solidFill>
                  <a:srgbClr val="FF0000"/>
                </a:solidFill>
              </a:rPr>
              <a:t>Внимание! Важно! </a:t>
            </a:r>
            <a:r>
              <a:rPr lang="ru-RU" b="1" dirty="0">
                <a:solidFill>
                  <a:schemeClr val="tx2"/>
                </a:solidFill>
              </a:rPr>
              <a:t/>
            </a:r>
            <a:br>
              <a:rPr lang="ru-RU" b="1" dirty="0">
                <a:solidFill>
                  <a:schemeClr val="tx2"/>
                </a:solidFill>
              </a:rPr>
            </a:br>
            <a:r>
              <a:rPr lang="ru-RU" dirty="0">
                <a:solidFill>
                  <a:schemeClr val="tx2"/>
                </a:solidFill>
              </a:rPr>
              <a:t/>
            </a:r>
            <a:br>
              <a:rPr lang="ru-RU" dirty="0">
                <a:solidFill>
                  <a:schemeClr val="tx2"/>
                </a:solidFill>
              </a:rPr>
            </a:br>
            <a:r>
              <a:rPr lang="ru-RU" dirty="0">
                <a:solidFill>
                  <a:schemeClr val="tx1"/>
                </a:solidFill>
              </a:rPr>
              <a:t>Граждане, вселившиеся в жилое помещение подопечного в качестве опекунов или попечителей, самостоятельного права на это помещение не приобретают, за исключением случаев признания их членами семьи нанимателя.</a:t>
            </a:r>
            <a:br>
              <a:rPr lang="ru-RU" dirty="0">
                <a:solidFill>
                  <a:schemeClr val="tx1"/>
                </a:solidFill>
              </a:rPr>
            </a:br>
            <a:endParaRPr lang="ru-RU" dirty="0">
              <a:solidFill>
                <a:schemeClr val="tx1"/>
              </a:solidFill>
            </a:endParaRPr>
          </a:p>
        </p:txBody>
      </p:sp>
    </p:spTree>
    <p:extLst>
      <p:ext uri="{BB962C8B-B14F-4D97-AF65-F5344CB8AC3E}">
        <p14:creationId xmlns:p14="http://schemas.microsoft.com/office/powerpoint/2010/main" val="3067638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123961-A150-F213-B328-386A3052E452}"/>
              </a:ext>
            </a:extLst>
          </p:cNvPr>
          <p:cNvSpPr>
            <a:spLocks noGrp="1"/>
          </p:cNvSpPr>
          <p:nvPr>
            <p:ph type="title"/>
          </p:nvPr>
        </p:nvSpPr>
        <p:spPr>
          <a:xfrm>
            <a:off x="605504" y="1043988"/>
            <a:ext cx="8911687" cy="4626900"/>
          </a:xfrm>
        </p:spPr>
        <p:txBody>
          <a:bodyPr>
            <a:normAutofit fontScale="90000"/>
          </a:bodyPr>
          <a:lstStyle/>
          <a:p>
            <a:pPr algn="ctr" fontAlgn="base"/>
            <a:r>
              <a:rPr lang="ru-RU" sz="2200" dirty="0">
                <a:solidFill>
                  <a:schemeClr val="tx2"/>
                </a:solidFill>
              </a:rPr>
              <a:t/>
            </a:r>
            <a:br>
              <a:rPr lang="ru-RU" sz="2200" dirty="0">
                <a:solidFill>
                  <a:schemeClr val="tx2"/>
                </a:solidFill>
              </a:rPr>
            </a:br>
            <a:r>
              <a:rPr lang="ru-RU" sz="2200" dirty="0">
                <a:solidFill>
                  <a:schemeClr val="tx2"/>
                </a:solidFill>
              </a:rPr>
              <a:t/>
            </a:r>
            <a:br>
              <a:rPr lang="ru-RU" sz="2200" dirty="0">
                <a:solidFill>
                  <a:schemeClr val="tx2"/>
                </a:solidFill>
              </a:rPr>
            </a:br>
            <a:r>
              <a:rPr lang="ru-RU" sz="2800" dirty="0">
                <a:solidFill>
                  <a:schemeClr val="tx2"/>
                </a:solidFill>
              </a:rPr>
              <a:t>Отчуждение, аренда, наем, залог, предоставление в безвозмездное пользование жилых помещений, принадлежащих на праве собственности гражданам, признанным недееспособными или ограниченным в дееспособности судом, осуществляются только после получения письменного согласия органа опеки и попечительства.</a:t>
            </a:r>
            <a:r>
              <a:rPr lang="ru-RU" sz="2200" dirty="0">
                <a:solidFill>
                  <a:schemeClr val="tx2"/>
                </a:solidFill>
              </a:rPr>
              <a:t/>
            </a:r>
            <a:br>
              <a:rPr lang="ru-RU" sz="2200" dirty="0">
                <a:solidFill>
                  <a:schemeClr val="tx2"/>
                </a:solidFill>
              </a:rPr>
            </a:br>
            <a:r>
              <a:rPr lang="ru-RU" sz="2200" dirty="0">
                <a:solidFill>
                  <a:schemeClr val="tx2"/>
                </a:solidFill>
              </a:rPr>
              <a:t/>
            </a:r>
            <a:br>
              <a:rPr lang="ru-RU" sz="2200" dirty="0">
                <a:solidFill>
                  <a:schemeClr val="tx2"/>
                </a:solidFill>
              </a:rPr>
            </a:br>
            <a:endParaRPr lang="ru-RU" dirty="0">
              <a:solidFill>
                <a:schemeClr val="tx2"/>
              </a:solidFill>
            </a:endParaRPr>
          </a:p>
        </p:txBody>
      </p:sp>
    </p:spTree>
    <p:extLst>
      <p:ext uri="{BB962C8B-B14F-4D97-AF65-F5344CB8AC3E}">
        <p14:creationId xmlns:p14="http://schemas.microsoft.com/office/powerpoint/2010/main" val="2360525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7E1FDC-0ECB-50D3-A48A-81BF1D3526FE}"/>
              </a:ext>
            </a:extLst>
          </p:cNvPr>
          <p:cNvSpPr>
            <a:spLocks noGrp="1"/>
          </p:cNvSpPr>
          <p:nvPr>
            <p:ph type="title"/>
          </p:nvPr>
        </p:nvSpPr>
        <p:spPr>
          <a:xfrm>
            <a:off x="512197" y="1323905"/>
            <a:ext cx="8911687" cy="5767637"/>
          </a:xfrm>
        </p:spPr>
        <p:txBody>
          <a:bodyPr>
            <a:normAutofit/>
          </a:bodyPr>
          <a:lstStyle/>
          <a:p>
            <a:pPr algn="ctr"/>
            <a:r>
              <a:rPr lang="ru-RU" sz="2200" dirty="0">
                <a:solidFill>
                  <a:schemeClr val="tx2"/>
                </a:solidFill>
              </a:rPr>
              <a:t/>
            </a:r>
            <a:br>
              <a:rPr lang="ru-RU" sz="2200" dirty="0">
                <a:solidFill>
                  <a:schemeClr val="tx2"/>
                </a:solidFill>
              </a:rPr>
            </a:br>
            <a:r>
              <a:rPr lang="ru-RU" sz="2700" dirty="0">
                <a:solidFill>
                  <a:schemeClr val="tx2"/>
                </a:solidFill>
              </a:rPr>
              <a:t>Орган опеки и попечительства вправе </a:t>
            </a:r>
            <a:r>
              <a:rPr lang="ru-RU" sz="2700" dirty="0">
                <a:solidFill>
                  <a:srgbClr val="FF0000"/>
                </a:solidFill>
              </a:rPr>
              <a:t>отказать</a:t>
            </a:r>
            <a:r>
              <a:rPr lang="ru-RU" sz="2700" dirty="0">
                <a:solidFill>
                  <a:schemeClr val="tx2"/>
                </a:solidFill>
              </a:rPr>
              <a:t> в даче такого согласия, если отчуждение, аренда, наем, залог, предоставление в безвозмездное пользование жилых помещений могут существенно ухудшить жилищные условия подопечных или причинить вред их интересам либо имущественному положению. </a:t>
            </a:r>
            <a:r>
              <a:rPr lang="ru-RU" sz="2200" dirty="0">
                <a:solidFill>
                  <a:schemeClr val="tx2"/>
                </a:solidFill>
              </a:rPr>
              <a:t/>
            </a:r>
            <a:br>
              <a:rPr lang="ru-RU" sz="2200" dirty="0">
                <a:solidFill>
                  <a:schemeClr val="tx2"/>
                </a:solidFill>
              </a:rPr>
            </a:br>
            <a:r>
              <a:rPr lang="ru-RU" sz="2200" dirty="0"/>
              <a:t/>
            </a:r>
            <a:br>
              <a:rPr lang="ru-RU" sz="2200" dirty="0"/>
            </a:br>
            <a:r>
              <a:rPr lang="ru-RU" dirty="0"/>
              <a:t/>
            </a:r>
            <a:br>
              <a:rPr lang="ru-RU" dirty="0"/>
            </a:br>
            <a:endParaRPr lang="ru-RU" dirty="0"/>
          </a:p>
        </p:txBody>
      </p:sp>
    </p:spTree>
    <p:extLst>
      <p:ext uri="{BB962C8B-B14F-4D97-AF65-F5344CB8AC3E}">
        <p14:creationId xmlns:p14="http://schemas.microsoft.com/office/powerpoint/2010/main" val="2776683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4B0EB4-E40C-E0D4-D3AF-5BF6665854E3}"/>
              </a:ext>
            </a:extLst>
          </p:cNvPr>
          <p:cNvSpPr>
            <a:spLocks noGrp="1"/>
          </p:cNvSpPr>
          <p:nvPr>
            <p:ph type="title"/>
          </p:nvPr>
        </p:nvSpPr>
        <p:spPr>
          <a:xfrm>
            <a:off x="437553" y="209984"/>
            <a:ext cx="8911687" cy="5640309"/>
          </a:xfrm>
        </p:spPr>
        <p:txBody>
          <a:bodyPr>
            <a:normAutofit/>
          </a:bodyPr>
          <a:lstStyle/>
          <a:p>
            <a:r>
              <a:rPr lang="ru-RU" sz="4400" dirty="0">
                <a:solidFill>
                  <a:schemeClr val="tx2"/>
                </a:solidFill>
              </a:rPr>
              <a:t/>
            </a:r>
            <a:br>
              <a:rPr lang="ru-RU" sz="4400" dirty="0">
                <a:solidFill>
                  <a:schemeClr val="tx2"/>
                </a:solidFill>
              </a:rPr>
            </a:br>
            <a:r>
              <a:rPr lang="ru-RU" sz="2200" dirty="0">
                <a:solidFill>
                  <a:schemeClr val="tx2"/>
                </a:solidFill>
              </a:rPr>
              <a:t>Под существенным ухудшением жилищных условий понимаются: </a:t>
            </a:r>
            <a:br>
              <a:rPr lang="ru-RU" sz="2200" dirty="0">
                <a:solidFill>
                  <a:schemeClr val="tx2"/>
                </a:solidFill>
              </a:rPr>
            </a:br>
            <a:r>
              <a:rPr lang="ru-RU" sz="2200" dirty="0">
                <a:solidFill>
                  <a:schemeClr val="tx2"/>
                </a:solidFill>
              </a:rPr>
              <a:t/>
            </a:r>
            <a:br>
              <a:rPr lang="ru-RU" sz="2200" dirty="0">
                <a:solidFill>
                  <a:schemeClr val="tx2"/>
                </a:solidFill>
              </a:rPr>
            </a:br>
            <a:r>
              <a:rPr lang="ru-RU" sz="2200" dirty="0">
                <a:solidFill>
                  <a:schemeClr val="tx2"/>
                </a:solidFill>
              </a:rPr>
              <a:t>- обеспеченность жилым помещением общей площадью менее пятнадцати квадратных метров (в городе Минске - менее десяти квадратных метров) на одного человека в случае, если обеспеченность была пятнадцать квадратных метров и более (в городе Минске - десять квадратных метров и более);</a:t>
            </a:r>
            <a:br>
              <a:rPr lang="ru-RU" sz="2200" dirty="0">
                <a:solidFill>
                  <a:schemeClr val="tx2"/>
                </a:solidFill>
              </a:rPr>
            </a:br>
            <a:r>
              <a:rPr lang="ru-RU" sz="2200" dirty="0">
                <a:solidFill>
                  <a:schemeClr val="tx2"/>
                </a:solidFill>
              </a:rPr>
              <a:t/>
            </a:r>
            <a:br>
              <a:rPr lang="ru-RU" sz="2200" dirty="0">
                <a:solidFill>
                  <a:schemeClr val="tx2"/>
                </a:solidFill>
              </a:rPr>
            </a:br>
            <a:r>
              <a:rPr lang="ru-RU" sz="2200" dirty="0">
                <a:solidFill>
                  <a:schemeClr val="tx2"/>
                </a:solidFill>
              </a:rPr>
              <a:t>- несоответствие жилого помещения установленным для проживания санитарным и техническим требованиям;</a:t>
            </a:r>
            <a:br>
              <a:rPr lang="ru-RU" sz="2200" dirty="0">
                <a:solidFill>
                  <a:schemeClr val="tx2"/>
                </a:solidFill>
              </a:rPr>
            </a:br>
            <a:r>
              <a:rPr lang="ru-RU" sz="2200" dirty="0">
                <a:solidFill>
                  <a:schemeClr val="tx2"/>
                </a:solidFill>
              </a:rPr>
              <a:t/>
            </a:r>
            <a:br>
              <a:rPr lang="ru-RU" sz="2200" dirty="0">
                <a:solidFill>
                  <a:schemeClr val="tx2"/>
                </a:solidFill>
              </a:rPr>
            </a:br>
            <a:r>
              <a:rPr lang="ru-RU" sz="2200" dirty="0">
                <a:solidFill>
                  <a:schemeClr val="tx2"/>
                </a:solidFill>
              </a:rPr>
              <a:t>- несоответствие жилого помещения типовым потребительским качествам, если занимаемое жилое помещение таким качествам соответствует.</a:t>
            </a:r>
          </a:p>
        </p:txBody>
      </p:sp>
    </p:spTree>
    <p:extLst>
      <p:ext uri="{BB962C8B-B14F-4D97-AF65-F5344CB8AC3E}">
        <p14:creationId xmlns:p14="http://schemas.microsoft.com/office/powerpoint/2010/main" val="7357100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19A126-29C2-3C65-6CE5-B39AC51E9C8F}"/>
              </a:ext>
            </a:extLst>
          </p:cNvPr>
          <p:cNvSpPr>
            <a:spLocks noGrp="1"/>
          </p:cNvSpPr>
          <p:nvPr>
            <p:ph type="title"/>
          </p:nvPr>
        </p:nvSpPr>
        <p:spPr>
          <a:xfrm>
            <a:off x="512197" y="456158"/>
            <a:ext cx="8911687" cy="5278750"/>
          </a:xfrm>
        </p:spPr>
        <p:txBody>
          <a:bodyPr>
            <a:normAutofit/>
          </a:bodyPr>
          <a:lstStyle/>
          <a:p>
            <a:pPr algn="ctr" fontAlgn="base"/>
            <a:r>
              <a:rPr lang="ru-RU" sz="2000" dirty="0">
                <a:solidFill>
                  <a:schemeClr val="tx2"/>
                </a:solidFill>
              </a:rPr>
              <a:t/>
            </a:r>
            <a:br>
              <a:rPr lang="ru-RU" sz="2000" dirty="0">
                <a:solidFill>
                  <a:schemeClr val="tx2"/>
                </a:solidFill>
              </a:rPr>
            </a:br>
            <a:r>
              <a:rPr lang="ru-RU" sz="2000" dirty="0">
                <a:solidFill>
                  <a:schemeClr val="tx2"/>
                </a:solidFill>
              </a:rPr>
              <a:t/>
            </a:r>
            <a:br>
              <a:rPr lang="ru-RU" sz="2000" dirty="0">
                <a:solidFill>
                  <a:schemeClr val="tx2"/>
                </a:solidFill>
              </a:rPr>
            </a:br>
            <a:r>
              <a:rPr lang="ru-RU" sz="2000" dirty="0">
                <a:solidFill>
                  <a:schemeClr val="tx2"/>
                </a:solidFill>
              </a:rPr>
              <a:t>Отчуждение собственником жилого помещения, в котором проживают граждане, признанные недееспособными или ограниченные в дееспособности судом, допускается только с письменного согласия органа опеки и попечительства. </a:t>
            </a:r>
            <a:r>
              <a:rPr lang="ru-RU" dirty="0">
                <a:solidFill>
                  <a:schemeClr val="tx2"/>
                </a:solidFill>
              </a:rPr>
              <a:t/>
            </a:r>
            <a:br>
              <a:rPr lang="ru-RU" dirty="0">
                <a:solidFill>
                  <a:schemeClr val="tx2"/>
                </a:solidFill>
              </a:rPr>
            </a:br>
            <a:r>
              <a:rPr lang="ru-RU" dirty="0">
                <a:solidFill>
                  <a:schemeClr val="tx2"/>
                </a:solidFill>
              </a:rPr>
              <a:t/>
            </a:r>
            <a:br>
              <a:rPr lang="ru-RU" dirty="0">
                <a:solidFill>
                  <a:schemeClr val="tx2"/>
                </a:solidFill>
              </a:rPr>
            </a:br>
            <a:r>
              <a:rPr lang="ru-RU" sz="2000" dirty="0">
                <a:solidFill>
                  <a:schemeClr val="tx2"/>
                </a:solidFill>
              </a:rPr>
              <a:t>В связи с чем на такие жилые помещения устанавливается </a:t>
            </a:r>
            <a:r>
              <a:rPr lang="ru-RU" sz="2000" dirty="0">
                <a:solidFill>
                  <a:srgbClr val="FF0000"/>
                </a:solidFill>
              </a:rPr>
              <a:t>запрет</a:t>
            </a:r>
            <a:r>
              <a:rPr lang="ru-RU" sz="2000" dirty="0">
                <a:solidFill>
                  <a:schemeClr val="tx2"/>
                </a:solidFill>
              </a:rPr>
              <a:t> на отчуждение </a:t>
            </a:r>
            <a:br>
              <a:rPr lang="ru-RU" sz="2000" dirty="0">
                <a:solidFill>
                  <a:schemeClr val="tx2"/>
                </a:solidFill>
              </a:rPr>
            </a:br>
            <a:r>
              <a:rPr lang="ru-RU" sz="2000" dirty="0">
                <a:solidFill>
                  <a:schemeClr val="tx2"/>
                </a:solidFill>
              </a:rPr>
              <a:t>без  письменного согласия органа опеки и попечительства, который подлежит обязательной регистрации </a:t>
            </a:r>
            <a:br>
              <a:rPr lang="ru-RU" sz="2000" dirty="0">
                <a:solidFill>
                  <a:schemeClr val="tx2"/>
                </a:solidFill>
              </a:rPr>
            </a:br>
            <a:r>
              <a:rPr lang="ru-RU" sz="2000" dirty="0">
                <a:solidFill>
                  <a:schemeClr val="tx2"/>
                </a:solidFill>
              </a:rPr>
              <a:t>в территориальной организациями по государственной регистрации недвижимого имущества, прав на него и сделок с ним по месту нахождения этих жилых помещений.</a:t>
            </a:r>
          </a:p>
        </p:txBody>
      </p:sp>
    </p:spTree>
    <p:extLst>
      <p:ext uri="{BB962C8B-B14F-4D97-AF65-F5344CB8AC3E}">
        <p14:creationId xmlns:p14="http://schemas.microsoft.com/office/powerpoint/2010/main" val="4135384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64EEB1-DE75-4769-B4B4-6691DBE6768D}"/>
              </a:ext>
            </a:extLst>
          </p:cNvPr>
          <p:cNvSpPr>
            <a:spLocks noGrp="1"/>
          </p:cNvSpPr>
          <p:nvPr>
            <p:ph type="title"/>
          </p:nvPr>
        </p:nvSpPr>
        <p:spPr>
          <a:xfrm>
            <a:off x="698810" y="689424"/>
            <a:ext cx="8911687" cy="5586567"/>
          </a:xfrm>
        </p:spPr>
        <p:txBody>
          <a:bodyPr>
            <a:normAutofit fontScale="90000"/>
          </a:bodyPr>
          <a:lstStyle/>
          <a:p>
            <a:pPr algn="ctr"/>
            <a:r>
              <a:rPr lang="ru-RU" sz="3200" dirty="0">
                <a:solidFill>
                  <a:schemeClr val="tx2"/>
                </a:solidFill>
              </a:rPr>
              <a:t>Контроль за деятельностью опекунов и попечителей</a:t>
            </a:r>
            <a:br>
              <a:rPr lang="ru-RU" sz="3200" dirty="0">
                <a:solidFill>
                  <a:schemeClr val="tx2"/>
                </a:solidFill>
              </a:rPr>
            </a:br>
            <a:r>
              <a:rPr lang="ru-RU" sz="3200" dirty="0" smtClean="0">
                <a:solidFill>
                  <a:schemeClr val="tx2"/>
                </a:solidFill>
              </a:rPr>
              <a:t/>
            </a:r>
            <a:br>
              <a:rPr lang="ru-RU" sz="3200" dirty="0" smtClean="0">
                <a:solidFill>
                  <a:schemeClr val="tx2"/>
                </a:solidFill>
              </a:rPr>
            </a:br>
            <a:r>
              <a:rPr lang="ru-RU" sz="3200" dirty="0" smtClean="0">
                <a:solidFill>
                  <a:schemeClr val="tx2"/>
                </a:solidFill>
              </a:rPr>
              <a:t>Контроль </a:t>
            </a:r>
            <a:r>
              <a:rPr lang="ru-RU" sz="3200" dirty="0">
                <a:solidFill>
                  <a:schemeClr val="tx2"/>
                </a:solidFill>
              </a:rPr>
              <a:t>за деятельностью опекунов и попечителей осуществляется органами опеки и попечительства по месту жительства подопечных.</a:t>
            </a:r>
            <a:br>
              <a:rPr lang="ru-RU" sz="3200" dirty="0">
                <a:solidFill>
                  <a:schemeClr val="tx2"/>
                </a:solidFill>
              </a:rPr>
            </a:br>
            <a:r>
              <a:rPr lang="ru-RU" sz="3200" dirty="0">
                <a:solidFill>
                  <a:schemeClr val="tx2"/>
                </a:solidFill>
              </a:rPr>
              <a:t/>
            </a:r>
            <a:br>
              <a:rPr lang="ru-RU" sz="3200" dirty="0">
                <a:solidFill>
                  <a:schemeClr val="tx2"/>
                </a:solidFill>
              </a:rPr>
            </a:br>
            <a:r>
              <a:rPr lang="ru-RU" sz="3200" b="1" dirty="0">
                <a:solidFill>
                  <a:srgbClr val="FF0000"/>
                </a:solidFill>
              </a:rPr>
              <a:t>ВАЖНО! </a:t>
            </a:r>
            <a:r>
              <a:rPr lang="ru-RU" sz="3200" b="1" dirty="0">
                <a:solidFill>
                  <a:schemeClr val="tx2"/>
                </a:solidFill>
              </a:rPr>
              <a:t/>
            </a:r>
            <a:br>
              <a:rPr lang="ru-RU" sz="3200" b="1" dirty="0">
                <a:solidFill>
                  <a:schemeClr val="tx2"/>
                </a:solidFill>
              </a:rPr>
            </a:br>
            <a:r>
              <a:rPr lang="ru-RU" sz="3200" dirty="0">
                <a:solidFill>
                  <a:schemeClr val="tx2"/>
                </a:solidFill>
              </a:rPr>
              <a:t>Органы опеки и попечительства обязаны проводить контрольные обследования условий жизни подопечных не реже двух раз в год.</a:t>
            </a:r>
            <a:r>
              <a:rPr lang="ru-RU" dirty="0"/>
              <a:t/>
            </a:r>
            <a:br>
              <a:rPr lang="ru-RU" dirty="0"/>
            </a:br>
            <a:endParaRPr lang="ru-RU" dirty="0"/>
          </a:p>
        </p:txBody>
      </p:sp>
    </p:spTree>
    <p:extLst>
      <p:ext uri="{BB962C8B-B14F-4D97-AF65-F5344CB8AC3E}">
        <p14:creationId xmlns:p14="http://schemas.microsoft.com/office/powerpoint/2010/main" val="2950603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4279" y="580795"/>
            <a:ext cx="9338186" cy="5866228"/>
          </a:xfrm>
        </p:spPr>
        <p:txBody>
          <a:bodyPr>
            <a:noAutofit/>
          </a:bodyPr>
          <a:lstStyle/>
          <a:p>
            <a:pPr algn="ctr"/>
            <a:r>
              <a:rPr lang="ru-RU" sz="2400" dirty="0">
                <a:solidFill>
                  <a:schemeClr val="tx2"/>
                </a:solidFill>
              </a:rPr>
              <a:t>Так как за органами опеки и попечительства закреплена обязанность по контролю условий жизни опекаемых, представители органа опеки и попечительства могут выезжать на проверку выполнения опекуном возложенных обязанностей </a:t>
            </a:r>
            <a:r>
              <a:rPr lang="ru-RU" sz="2400" dirty="0">
                <a:solidFill>
                  <a:srgbClr val="FF0000"/>
                </a:solidFill>
              </a:rPr>
              <a:t>без предупреждения. </a:t>
            </a:r>
            <a:r>
              <a:rPr lang="ru-RU" sz="2400" dirty="0">
                <a:solidFill>
                  <a:schemeClr val="tx2"/>
                </a:solidFill>
              </a:rPr>
              <a:t/>
            </a:r>
            <a:br>
              <a:rPr lang="ru-RU" sz="2400" dirty="0">
                <a:solidFill>
                  <a:schemeClr val="tx2"/>
                </a:solidFill>
              </a:rPr>
            </a:br>
            <a:r>
              <a:rPr lang="ru-RU" sz="2400" dirty="0">
                <a:solidFill>
                  <a:schemeClr val="tx2"/>
                </a:solidFill>
              </a:rPr>
              <a:t/>
            </a:r>
            <a:br>
              <a:rPr lang="ru-RU" sz="2400" dirty="0">
                <a:solidFill>
                  <a:schemeClr val="tx2"/>
                </a:solidFill>
              </a:rPr>
            </a:br>
            <a:r>
              <a:rPr lang="ru-RU" sz="2400" dirty="0">
                <a:solidFill>
                  <a:schemeClr val="tx2"/>
                </a:solidFill>
              </a:rPr>
              <a:t>Важными условиями прохождения проверки являются чистота дома, состояние здоровья подопечного, наличие продуктов питания, лекарственных средств и средств гигиены, предметов одежды и обуви по сезону, спального места и иных необходимостей в каждом отдельном случае. </a:t>
            </a:r>
            <a:br>
              <a:rPr lang="ru-RU" sz="2400" dirty="0">
                <a:solidFill>
                  <a:schemeClr val="tx2"/>
                </a:solidFill>
              </a:rPr>
            </a:br>
            <a:r>
              <a:rPr lang="ru-RU" sz="2400" dirty="0">
                <a:solidFill>
                  <a:schemeClr val="tx2"/>
                </a:solidFill>
              </a:rPr>
              <a:t/>
            </a:r>
            <a:br>
              <a:rPr lang="ru-RU" sz="2400" dirty="0">
                <a:solidFill>
                  <a:schemeClr val="tx2"/>
                </a:solidFill>
              </a:rPr>
            </a:br>
            <a:r>
              <a:rPr lang="ru-RU" sz="2400" dirty="0">
                <a:solidFill>
                  <a:schemeClr val="tx2"/>
                </a:solidFill>
              </a:rPr>
              <a:t>Во время проверки сотрудники могут запрашивать документы, чеки на произведенные расходы для подопечного.</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A0E8C9-BED0-A836-9299-729D1BF81E92}"/>
              </a:ext>
            </a:extLst>
          </p:cNvPr>
          <p:cNvSpPr>
            <a:spLocks noGrp="1"/>
          </p:cNvSpPr>
          <p:nvPr>
            <p:ph type="title"/>
          </p:nvPr>
        </p:nvSpPr>
        <p:spPr>
          <a:xfrm>
            <a:off x="409561" y="496556"/>
            <a:ext cx="8911687" cy="5631254"/>
          </a:xfrm>
        </p:spPr>
        <p:txBody>
          <a:bodyPr>
            <a:normAutofit/>
          </a:bodyPr>
          <a:lstStyle/>
          <a:p>
            <a:pPr algn="ctr"/>
            <a:r>
              <a:rPr lang="ru-RU" sz="3100" dirty="0">
                <a:solidFill>
                  <a:schemeClr val="tx2"/>
                </a:solidFill>
              </a:rPr>
              <a:t/>
            </a:r>
            <a:br>
              <a:rPr lang="ru-RU" sz="3100" dirty="0">
                <a:solidFill>
                  <a:schemeClr val="tx2"/>
                </a:solidFill>
              </a:rPr>
            </a:br>
            <a:r>
              <a:rPr lang="ru-RU" sz="3100" dirty="0">
                <a:solidFill>
                  <a:schemeClr val="tx2"/>
                </a:solidFill>
              </a:rPr>
              <a:t>При обнаружении недобросовестного отношения опекуна, попечителя к имуществу подопечного (порча его, хранение не в надлежащем виде, расходование не по назначению и др.) органы опеки и попечительства составляют об этом акт и предъявляют требования к опекуну, попечителю о возмещении ущерба, причиненного подопечному.</a:t>
            </a:r>
            <a:r>
              <a:rPr lang="ru-RU" dirty="0">
                <a:solidFill>
                  <a:schemeClr val="tx2"/>
                </a:solidFill>
              </a:rPr>
              <a:t/>
            </a:r>
            <a:br>
              <a:rPr lang="ru-RU" dirty="0">
                <a:solidFill>
                  <a:schemeClr val="tx2"/>
                </a:solidFill>
              </a:rPr>
            </a:br>
            <a:endParaRPr lang="ru-RU" dirty="0">
              <a:solidFill>
                <a:schemeClr val="tx2"/>
              </a:solidFill>
            </a:endParaRPr>
          </a:p>
        </p:txBody>
      </p:sp>
    </p:spTree>
    <p:extLst>
      <p:ext uri="{BB962C8B-B14F-4D97-AF65-F5344CB8AC3E}">
        <p14:creationId xmlns:p14="http://schemas.microsoft.com/office/powerpoint/2010/main" val="1191319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26249F-661E-7881-BB6E-F009D6010CEB}"/>
              </a:ext>
            </a:extLst>
          </p:cNvPr>
          <p:cNvSpPr>
            <a:spLocks noGrp="1"/>
          </p:cNvSpPr>
          <p:nvPr>
            <p:ph type="title"/>
          </p:nvPr>
        </p:nvSpPr>
        <p:spPr>
          <a:xfrm>
            <a:off x="698810" y="932019"/>
            <a:ext cx="8911687" cy="5649941"/>
          </a:xfrm>
        </p:spPr>
        <p:txBody>
          <a:bodyPr>
            <a:normAutofit fontScale="90000"/>
          </a:bodyPr>
          <a:lstStyle/>
          <a:p>
            <a:pPr algn="ctr"/>
            <a:r>
              <a:rPr lang="ru-RU" sz="3100" dirty="0">
                <a:solidFill>
                  <a:schemeClr val="tx2"/>
                </a:solidFill>
              </a:rPr>
              <a:t/>
            </a:r>
            <a:br>
              <a:rPr lang="ru-RU" sz="3100" dirty="0">
                <a:solidFill>
                  <a:schemeClr val="tx2"/>
                </a:solidFill>
              </a:rPr>
            </a:br>
            <a:r>
              <a:rPr lang="ru-RU" sz="3100" dirty="0">
                <a:solidFill>
                  <a:schemeClr val="tx2"/>
                </a:solidFill>
              </a:rPr>
              <a:t>При установлении факта использования опекуном, попечителем имущества подопечных в личных интересах (использование опеки в корыстных целях) органы опеки и попечительства отстраняют опекуна, попечителя от опекунских обязанностей и передают материал прокурору.</a:t>
            </a:r>
            <a:br>
              <a:rPr lang="ru-RU" sz="3100" dirty="0">
                <a:solidFill>
                  <a:schemeClr val="tx2"/>
                </a:solidFill>
              </a:rPr>
            </a:br>
            <a:r>
              <a:rPr lang="ru-RU" sz="3100" dirty="0">
                <a:solidFill>
                  <a:schemeClr val="tx2"/>
                </a:solidFill>
              </a:rPr>
              <a:t> </a:t>
            </a:r>
            <a:br>
              <a:rPr lang="ru-RU" sz="3100" dirty="0">
                <a:solidFill>
                  <a:schemeClr val="tx2"/>
                </a:solidFill>
              </a:rPr>
            </a:br>
            <a:r>
              <a:rPr lang="ru-RU" sz="3100" dirty="0">
                <a:solidFill>
                  <a:schemeClr val="tx2"/>
                </a:solidFill>
              </a:rPr>
              <a:t>Одновременно принимаются меры по возмещению ущерба.</a:t>
            </a:r>
            <a:r>
              <a:rPr lang="ru-RU" dirty="0">
                <a:solidFill>
                  <a:schemeClr val="tx2"/>
                </a:solidFill>
              </a:rPr>
              <a:t/>
            </a:r>
            <a:br>
              <a:rPr lang="ru-RU" dirty="0">
                <a:solidFill>
                  <a:schemeClr val="tx2"/>
                </a:solidFill>
              </a:rPr>
            </a:br>
            <a:endParaRPr lang="ru-RU" dirty="0">
              <a:solidFill>
                <a:schemeClr val="tx2"/>
              </a:solidFill>
            </a:endParaRPr>
          </a:p>
        </p:txBody>
      </p:sp>
    </p:spTree>
    <p:extLst>
      <p:ext uri="{BB962C8B-B14F-4D97-AF65-F5344CB8AC3E}">
        <p14:creationId xmlns:p14="http://schemas.microsoft.com/office/powerpoint/2010/main" val="4816540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9865" y="722763"/>
            <a:ext cx="8915399" cy="2236763"/>
          </a:xfrm>
        </p:spPr>
        <p:txBody>
          <a:bodyPr>
            <a:normAutofit fontScale="90000"/>
          </a:bodyPr>
          <a:lstStyle/>
          <a:p>
            <a:pPr algn="ctr"/>
            <a:r>
              <a:rPr lang="ru-RU" sz="3600" dirty="0">
                <a:solidFill>
                  <a:schemeClr val="tx2"/>
                </a:solidFill>
              </a:rPr>
              <a:t>Обжалование действий опекунов, попечителей </a:t>
            </a:r>
            <a:r>
              <a:rPr lang="ru-RU" dirty="0"/>
              <a:t/>
            </a:r>
            <a:br>
              <a:rPr lang="ru-RU" dirty="0"/>
            </a:br>
            <a:r>
              <a:rPr lang="ru-RU" dirty="0"/>
              <a:t/>
            </a:r>
            <a:br>
              <a:rPr lang="ru-RU" dirty="0"/>
            </a:br>
            <a:endParaRPr lang="ru-RU" dirty="0"/>
          </a:p>
        </p:txBody>
      </p:sp>
      <p:sp>
        <p:nvSpPr>
          <p:cNvPr id="3" name="Текст 2"/>
          <p:cNvSpPr>
            <a:spLocks noGrp="1"/>
          </p:cNvSpPr>
          <p:nvPr>
            <p:ph type="body" idx="1"/>
          </p:nvPr>
        </p:nvSpPr>
        <p:spPr>
          <a:xfrm>
            <a:off x="452502" y="2476056"/>
            <a:ext cx="8915399" cy="2250831"/>
          </a:xfrm>
        </p:spPr>
        <p:txBody>
          <a:bodyPr>
            <a:noAutofit/>
          </a:bodyPr>
          <a:lstStyle/>
          <a:p>
            <a:pPr algn="ctr"/>
            <a:r>
              <a:rPr lang="ru-RU" sz="2400" dirty="0">
                <a:solidFill>
                  <a:schemeClr val="tx2"/>
                </a:solidFill>
              </a:rPr>
              <a:t>Действия опекунов, попечителей могут быть обжалованы любым лицом, в том числе и подопечным, в органы опеки и попечительства по месту жительства подопечного, а лицом, достигшим четырнадцати лет, </a:t>
            </a:r>
          </a:p>
          <a:p>
            <a:pPr algn="ctr"/>
            <a:r>
              <a:rPr lang="ru-RU" sz="2400" dirty="0">
                <a:solidFill>
                  <a:schemeClr val="tx2"/>
                </a:solidFill>
              </a:rPr>
              <a:t>- в суд.</a:t>
            </a:r>
          </a:p>
        </p:txBody>
      </p:sp>
    </p:spTree>
    <p:extLst>
      <p:ext uri="{BB962C8B-B14F-4D97-AF65-F5344CB8AC3E}">
        <p14:creationId xmlns:p14="http://schemas.microsoft.com/office/powerpoint/2010/main" val="15318134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E11C22-03A0-ED8C-28CD-EC2A2ABD20D2}"/>
              </a:ext>
            </a:extLst>
          </p:cNvPr>
          <p:cNvSpPr>
            <a:spLocks noGrp="1"/>
          </p:cNvSpPr>
          <p:nvPr>
            <p:ph type="title"/>
          </p:nvPr>
        </p:nvSpPr>
        <p:spPr>
          <a:xfrm>
            <a:off x="676437" y="141808"/>
            <a:ext cx="8915399" cy="2498756"/>
          </a:xfrm>
        </p:spPr>
        <p:txBody>
          <a:bodyPr>
            <a:normAutofit/>
          </a:bodyPr>
          <a:lstStyle/>
          <a:p>
            <a:r>
              <a:rPr lang="ru-RU" sz="2800" dirty="0">
                <a:solidFill>
                  <a:schemeClr val="tx2"/>
                </a:solidFill>
              </a:rPr>
              <a:t>Органы опеки и попечительства и органы, осуществляющие функции по опеке и попечительству, для выполнения возложенных на них обязанностей </a:t>
            </a:r>
            <a:r>
              <a:rPr lang="ru-RU" sz="2800" dirty="0">
                <a:solidFill>
                  <a:srgbClr val="FF0000"/>
                </a:solidFill>
              </a:rPr>
              <a:t>имеют право:</a:t>
            </a:r>
            <a:r>
              <a:rPr lang="ru-RU" dirty="0"/>
              <a:t/>
            </a:r>
            <a:br>
              <a:rPr lang="ru-RU" dirty="0"/>
            </a:br>
            <a:endParaRPr lang="ru-RU" dirty="0"/>
          </a:p>
        </p:txBody>
      </p:sp>
      <p:sp>
        <p:nvSpPr>
          <p:cNvPr id="3" name="Текст 2">
            <a:extLst>
              <a:ext uri="{FF2B5EF4-FFF2-40B4-BE49-F238E27FC236}">
                <a16:creationId xmlns:a16="http://schemas.microsoft.com/office/drawing/2014/main" id="{0CCC83AE-9766-879F-8D2A-366089E6592F}"/>
              </a:ext>
            </a:extLst>
          </p:cNvPr>
          <p:cNvSpPr>
            <a:spLocks noGrp="1"/>
          </p:cNvSpPr>
          <p:nvPr>
            <p:ph type="body" idx="1"/>
          </p:nvPr>
        </p:nvSpPr>
        <p:spPr>
          <a:xfrm>
            <a:off x="461832" y="2500604"/>
            <a:ext cx="8915399" cy="3630440"/>
          </a:xfrm>
        </p:spPr>
        <p:txBody>
          <a:bodyPr>
            <a:normAutofit/>
          </a:bodyPr>
          <a:lstStyle/>
          <a:p>
            <a:pPr fontAlgn="base"/>
            <a:r>
              <a:rPr lang="ru-RU" dirty="0">
                <a:solidFill>
                  <a:schemeClr val="tx2"/>
                </a:solidFill>
              </a:rPr>
              <a:t>- требовать от физических и юридических лиц представления необходимых документов и справок;</a:t>
            </a:r>
          </a:p>
          <a:p>
            <a:pPr fontAlgn="base"/>
            <a:r>
              <a:rPr lang="ru-RU" dirty="0">
                <a:solidFill>
                  <a:schemeClr val="tx2"/>
                </a:solidFill>
              </a:rPr>
              <a:t>- производить обследование и опрос лиц в целях получения необходимых сведений для решения вопросов опеки и попечительства;</a:t>
            </a:r>
          </a:p>
          <a:p>
            <a:pPr fontAlgn="base"/>
            <a:r>
              <a:rPr lang="ru-RU" dirty="0">
                <a:solidFill>
                  <a:schemeClr val="tx2"/>
                </a:solidFill>
              </a:rPr>
              <a:t>- вызывать для беседы и объяснений опекунов, попечителей и других граждан по вопросам, связанным с защитой прав опекаемых и подопечных;</a:t>
            </a:r>
          </a:p>
          <a:p>
            <a:pPr fontAlgn="base"/>
            <a:r>
              <a:rPr lang="ru-RU" dirty="0">
                <a:solidFill>
                  <a:schemeClr val="tx2"/>
                </a:solidFill>
              </a:rPr>
              <a:t>- выдавать заинтересованным физическим и юридическим лицам в пределах своей компетенции справки и заключения, касающиеся вопросов опеки и попечительства.</a:t>
            </a:r>
          </a:p>
          <a:p>
            <a:endParaRPr lang="ru-RU" dirty="0"/>
          </a:p>
        </p:txBody>
      </p:sp>
    </p:spTree>
    <p:extLst>
      <p:ext uri="{BB962C8B-B14F-4D97-AF65-F5344CB8AC3E}">
        <p14:creationId xmlns:p14="http://schemas.microsoft.com/office/powerpoint/2010/main" val="14041506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04E456-CD75-8830-9BE3-1426410EDD88}"/>
              </a:ext>
            </a:extLst>
          </p:cNvPr>
          <p:cNvSpPr>
            <a:spLocks noGrp="1"/>
          </p:cNvSpPr>
          <p:nvPr>
            <p:ph type="title"/>
          </p:nvPr>
        </p:nvSpPr>
        <p:spPr>
          <a:xfrm>
            <a:off x="661488" y="363894"/>
            <a:ext cx="8678455" cy="6100557"/>
          </a:xfrm>
        </p:spPr>
        <p:txBody>
          <a:bodyPr>
            <a:normAutofit fontScale="90000"/>
          </a:bodyPr>
          <a:lstStyle/>
          <a:p>
            <a:pPr lvl="0" algn="ctr">
              <a:spcBef>
                <a:spcPts val="1000"/>
              </a:spcBef>
              <a:defRPr/>
            </a:pPr>
            <a:r>
              <a:rPr lang="ru-RU" sz="1800" dirty="0">
                <a:solidFill>
                  <a:schemeClr val="tx2"/>
                </a:solidFill>
                <a:latin typeface="Century Gothic"/>
                <a:ea typeface="+mn-ea"/>
                <a:cs typeface="+mn-cs"/>
              </a:rPr>
              <a:t>Освобождение опекунов, попечителей от выполнения ими своих обязанностей</a:t>
            </a:r>
            <a:r>
              <a:rPr kumimoji="0" lang="ru-RU" sz="18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
            </a:r>
            <a:br>
              <a:rPr kumimoji="0" lang="ru-RU" sz="18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br>
            <a:r>
              <a:rPr kumimoji="0" lang="ru-RU" sz="1800" b="0" i="0" u="none" strike="noStrike" kern="1200" cap="none" spc="0" normalizeH="0" baseline="0" noProof="0" dirty="0">
                <a:ln>
                  <a:noFill/>
                </a:ln>
                <a:solidFill>
                  <a:schemeClr val="tx2"/>
                </a:solidFill>
                <a:effectLst/>
                <a:uLnTx/>
                <a:uFillTx/>
                <a:latin typeface="Century Gothic"/>
                <a:ea typeface="+mn-ea"/>
                <a:cs typeface="+mn-cs"/>
              </a:rPr>
              <a:t>Орган опеки и попечительства освобождает опекунов, попечителей от выполнения ими своих обязанностей:</a:t>
            </a:r>
            <a:r>
              <a:rPr kumimoji="0" lang="ru-RU" sz="18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
            </a:r>
            <a:br>
              <a:rPr kumimoji="0" lang="ru-RU" sz="18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br>
            <a:r>
              <a:rPr kumimoji="0" lang="ru-RU" sz="18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
            </a:r>
            <a:br>
              <a:rPr kumimoji="0" lang="ru-RU" sz="18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br>
            <a:r>
              <a:rPr kumimoji="0" lang="ru-RU" sz="1800" b="0" i="0" u="none" strike="noStrike" kern="1200" cap="none" spc="0" normalizeH="0" baseline="0" noProof="0" dirty="0">
                <a:ln>
                  <a:noFill/>
                </a:ln>
                <a:solidFill>
                  <a:schemeClr val="tx1"/>
                </a:solidFill>
                <a:effectLst/>
                <a:uLnTx/>
                <a:uFillTx/>
                <a:latin typeface="Century Gothic"/>
                <a:ea typeface="+mn-ea"/>
                <a:cs typeface="+mn-cs"/>
              </a:rPr>
              <a:t>- в случае признания опекунов, попечителей недееспособными или ограниченно дееспособными;</a:t>
            </a:r>
            <a:br>
              <a:rPr kumimoji="0" lang="ru-RU" sz="1800" b="0" i="0" u="none" strike="noStrike" kern="1200" cap="none" spc="0" normalizeH="0" baseline="0" noProof="0" dirty="0">
                <a:ln>
                  <a:noFill/>
                </a:ln>
                <a:solidFill>
                  <a:schemeClr val="tx1"/>
                </a:solidFill>
                <a:effectLst/>
                <a:uLnTx/>
                <a:uFillTx/>
                <a:latin typeface="Century Gothic"/>
                <a:ea typeface="+mn-ea"/>
                <a:cs typeface="+mn-cs"/>
              </a:rPr>
            </a:br>
            <a:r>
              <a:rPr kumimoji="0" lang="ru-RU" sz="1800" b="0" i="0" u="none" strike="noStrike" kern="1200" cap="none" spc="0" normalizeH="0" baseline="0" noProof="0" dirty="0">
                <a:ln>
                  <a:noFill/>
                </a:ln>
                <a:solidFill>
                  <a:schemeClr val="tx1"/>
                </a:solidFill>
                <a:effectLst/>
                <a:uLnTx/>
                <a:uFillTx/>
                <a:latin typeface="Century Gothic"/>
                <a:ea typeface="+mn-ea"/>
                <a:cs typeface="+mn-cs"/>
              </a:rPr>
              <a:t/>
            </a:r>
            <a:br>
              <a:rPr kumimoji="0" lang="ru-RU" sz="1800" b="0" i="0" u="none" strike="noStrike" kern="1200" cap="none" spc="0" normalizeH="0" baseline="0" noProof="0" dirty="0">
                <a:ln>
                  <a:noFill/>
                </a:ln>
                <a:solidFill>
                  <a:schemeClr val="tx1"/>
                </a:solidFill>
                <a:effectLst/>
                <a:uLnTx/>
                <a:uFillTx/>
                <a:latin typeface="Century Gothic"/>
                <a:ea typeface="+mn-ea"/>
                <a:cs typeface="+mn-cs"/>
              </a:rPr>
            </a:br>
            <a:r>
              <a:rPr kumimoji="0" lang="ru-RU" sz="1800" b="0" i="0" u="none" strike="noStrike" kern="1200" cap="none" spc="0" normalizeH="0" baseline="0" noProof="0" dirty="0">
                <a:ln>
                  <a:noFill/>
                </a:ln>
                <a:solidFill>
                  <a:schemeClr val="tx1"/>
                </a:solidFill>
                <a:effectLst/>
                <a:uLnTx/>
                <a:uFillTx/>
                <a:latin typeface="Century Gothic"/>
                <a:ea typeface="+mn-ea"/>
                <a:cs typeface="+mn-cs"/>
              </a:rPr>
              <a:t>- при возникновении заболеваний, включенных в перечень заболеваний при которых невозможно осуществление возложенных обязанностей; </a:t>
            </a:r>
            <a:br>
              <a:rPr kumimoji="0" lang="ru-RU" sz="1800" b="0" i="0" u="none" strike="noStrike" kern="1200" cap="none" spc="0" normalizeH="0" baseline="0" noProof="0" dirty="0">
                <a:ln>
                  <a:noFill/>
                </a:ln>
                <a:solidFill>
                  <a:schemeClr val="tx1"/>
                </a:solidFill>
                <a:effectLst/>
                <a:uLnTx/>
                <a:uFillTx/>
                <a:latin typeface="Century Gothic"/>
                <a:ea typeface="+mn-ea"/>
                <a:cs typeface="+mn-cs"/>
              </a:rPr>
            </a:br>
            <a:r>
              <a:rPr kumimoji="0" lang="ru-RU" sz="1800" b="0" i="0" u="none" strike="noStrike" kern="1200" cap="none" spc="0" normalizeH="0" baseline="0" noProof="0" dirty="0">
                <a:ln>
                  <a:noFill/>
                </a:ln>
                <a:solidFill>
                  <a:schemeClr val="tx1"/>
                </a:solidFill>
                <a:effectLst/>
                <a:uLnTx/>
                <a:uFillTx/>
                <a:latin typeface="Century Gothic"/>
                <a:ea typeface="+mn-ea"/>
                <a:cs typeface="+mn-cs"/>
              </a:rPr>
              <a:t/>
            </a:r>
            <a:br>
              <a:rPr kumimoji="0" lang="ru-RU" sz="1800" b="0" i="0" u="none" strike="noStrike" kern="1200" cap="none" spc="0" normalizeH="0" baseline="0" noProof="0" dirty="0">
                <a:ln>
                  <a:noFill/>
                </a:ln>
                <a:solidFill>
                  <a:schemeClr val="tx1"/>
                </a:solidFill>
                <a:effectLst/>
                <a:uLnTx/>
                <a:uFillTx/>
                <a:latin typeface="Century Gothic"/>
                <a:ea typeface="+mn-ea"/>
                <a:cs typeface="+mn-cs"/>
              </a:rPr>
            </a:br>
            <a:r>
              <a:rPr kumimoji="0" lang="ru-RU" sz="1800" b="0" i="0" u="none" strike="noStrike" kern="1200" cap="none" spc="0" normalizeH="0" baseline="0" noProof="0" dirty="0">
                <a:ln>
                  <a:noFill/>
                </a:ln>
                <a:solidFill>
                  <a:schemeClr val="tx1"/>
                </a:solidFill>
                <a:effectLst/>
                <a:uLnTx/>
                <a:uFillTx/>
                <a:latin typeface="Century Gothic"/>
                <a:ea typeface="+mn-ea"/>
                <a:cs typeface="+mn-cs"/>
              </a:rPr>
              <a:t>- при помещении совершеннолетних подопечных в социальные пансионаты, в том числе детские, для постоянного проживания, а также в учреждения, исполняющие наказание и иные меры уголовной ответственности, психиатрический стационар (при помещении на принудительное лечение в соответствии с Уголовным кодексом Республики Беларусь), иные учреждения.</a:t>
            </a:r>
            <a:br>
              <a:rPr kumimoji="0" lang="ru-RU" sz="1800" b="0" i="0" u="none" strike="noStrike" kern="1200" cap="none" spc="0" normalizeH="0" baseline="0" noProof="0" dirty="0">
                <a:ln>
                  <a:noFill/>
                </a:ln>
                <a:solidFill>
                  <a:schemeClr val="tx1"/>
                </a:solidFill>
                <a:effectLst/>
                <a:uLnTx/>
                <a:uFillTx/>
                <a:latin typeface="Century Gothic"/>
                <a:ea typeface="+mn-ea"/>
                <a:cs typeface="+mn-cs"/>
              </a:rPr>
            </a:br>
            <a:r>
              <a:rPr kumimoji="0" lang="ru-RU" sz="1800" b="0" i="0" u="none" strike="noStrike" kern="1200" cap="none" spc="0" normalizeH="0" baseline="0" noProof="0" dirty="0">
                <a:ln>
                  <a:noFill/>
                </a:ln>
                <a:solidFill>
                  <a:schemeClr val="tx1"/>
                </a:solidFill>
                <a:effectLst/>
                <a:uLnTx/>
                <a:uFillTx/>
                <a:latin typeface="Century Gothic"/>
                <a:ea typeface="+mn-ea"/>
                <a:cs typeface="+mn-cs"/>
              </a:rPr>
              <a:t/>
            </a:r>
            <a:br>
              <a:rPr kumimoji="0" lang="ru-RU" sz="1800" b="0" i="0" u="none" strike="noStrike" kern="1200" cap="none" spc="0" normalizeH="0" baseline="0" noProof="0" dirty="0">
                <a:ln>
                  <a:noFill/>
                </a:ln>
                <a:solidFill>
                  <a:schemeClr val="tx1"/>
                </a:solidFill>
                <a:effectLst/>
                <a:uLnTx/>
                <a:uFillTx/>
                <a:latin typeface="Century Gothic"/>
                <a:ea typeface="+mn-ea"/>
                <a:cs typeface="+mn-cs"/>
              </a:rPr>
            </a:br>
            <a:r>
              <a:rPr kumimoji="0" lang="ru-RU" sz="1800" b="0" i="0" u="none" strike="noStrike" kern="1200" cap="none" spc="0" normalizeH="0" baseline="0" noProof="0" dirty="0">
                <a:ln>
                  <a:noFill/>
                </a:ln>
                <a:solidFill>
                  <a:schemeClr val="tx1"/>
                </a:solidFill>
                <a:effectLst/>
                <a:uLnTx/>
                <a:uFillTx/>
                <a:latin typeface="Century Gothic"/>
                <a:ea typeface="+mn-ea"/>
                <a:cs typeface="+mn-cs"/>
              </a:rPr>
              <a:t>Опекуны, попечители могут быть освобождены от своих обязанностей также по их личной просьбе, если органы опеки и попечительства признают, что эта просьба вызвана уважительными причинами (заболевание опекуна или попечителя, изменение состава семьи, материальных условий, отсутствие необходимого контакта с подопечным, переезд на постоянное жительство в другую местность и т.п.).</a:t>
            </a:r>
            <a:r>
              <a:rPr kumimoji="0" lang="ru-RU" sz="18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t/>
            </a:r>
            <a:br>
              <a:rPr kumimoji="0" lang="ru-RU" sz="1800" b="0" i="0" u="none" strike="noStrike" kern="1200" cap="none" spc="0" normalizeH="0" baseline="0" noProof="0" dirty="0">
                <a:ln>
                  <a:noFill/>
                </a:ln>
                <a:solidFill>
                  <a:prstClr val="black">
                    <a:lumMod val="65000"/>
                    <a:lumOff val="35000"/>
                  </a:prstClr>
                </a:solidFill>
                <a:effectLst/>
                <a:uLnTx/>
                <a:uFillTx/>
                <a:latin typeface="Century Gothic"/>
                <a:ea typeface="+mn-ea"/>
                <a:cs typeface="+mn-cs"/>
              </a:rPr>
            </a:br>
            <a:endParaRPr lang="ru-RU" dirty="0"/>
          </a:p>
        </p:txBody>
      </p:sp>
    </p:spTree>
    <p:extLst>
      <p:ext uri="{BB962C8B-B14F-4D97-AF65-F5344CB8AC3E}">
        <p14:creationId xmlns:p14="http://schemas.microsoft.com/office/powerpoint/2010/main" val="2001700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A1AD81-FD04-AF54-003B-643C9C48821B}"/>
              </a:ext>
            </a:extLst>
          </p:cNvPr>
          <p:cNvSpPr>
            <a:spLocks noGrp="1"/>
          </p:cNvSpPr>
          <p:nvPr>
            <p:ph type="title"/>
          </p:nvPr>
        </p:nvSpPr>
        <p:spPr>
          <a:xfrm>
            <a:off x="558851" y="325530"/>
            <a:ext cx="8911687" cy="5812904"/>
          </a:xfrm>
        </p:spPr>
        <p:txBody>
          <a:bodyPr>
            <a:normAutofit fontScale="90000"/>
          </a:bodyPr>
          <a:lstStyle/>
          <a:p>
            <a:pPr marL="0" marR="0" lvl="0" indent="0" algn="ctr" defTabSz="457200" rtl="0" eaLnBrk="1" fontAlgn="auto" latinLnBrk="0" hangingPunct="1">
              <a:lnSpc>
                <a:spcPct val="100000"/>
              </a:lnSpc>
              <a:spcBef>
                <a:spcPts val="1000"/>
              </a:spcBef>
              <a:spcAft>
                <a:spcPts val="0"/>
              </a:spcAft>
              <a:tabLst/>
              <a:defRPr/>
            </a:pPr>
            <a:r>
              <a:rPr kumimoji="0" lang="ru-RU" sz="1900" b="0" i="0" u="none" strike="noStrike" kern="1200" cap="none" spc="0" normalizeH="0" baseline="0" noProof="0" dirty="0">
                <a:ln>
                  <a:noFill/>
                </a:ln>
                <a:solidFill>
                  <a:schemeClr val="tx2"/>
                </a:solidFill>
                <a:effectLst/>
                <a:uLnTx/>
                <a:uFillTx/>
                <a:latin typeface="Century Gothic"/>
                <a:ea typeface="+mn-ea"/>
                <a:cs typeface="+mn-cs"/>
              </a:rPr>
              <a:t/>
            </a:r>
            <a:br>
              <a:rPr kumimoji="0" lang="ru-RU" sz="1900" b="0" i="0" u="none" strike="noStrike" kern="1200" cap="none" spc="0" normalizeH="0" baseline="0" noProof="0" dirty="0">
                <a:ln>
                  <a:noFill/>
                </a:ln>
                <a:solidFill>
                  <a:schemeClr val="tx2"/>
                </a:solidFill>
                <a:effectLst/>
                <a:uLnTx/>
                <a:uFillTx/>
                <a:latin typeface="Century Gothic"/>
                <a:ea typeface="+mn-ea"/>
                <a:cs typeface="+mn-cs"/>
              </a:rPr>
            </a:br>
            <a:r>
              <a:rPr kumimoji="0" lang="ru-RU" sz="1900" b="0" i="0" u="none" strike="noStrike" kern="1200" cap="none" spc="0" normalizeH="0" baseline="0" noProof="0" dirty="0">
                <a:ln>
                  <a:noFill/>
                </a:ln>
                <a:solidFill>
                  <a:schemeClr val="tx2"/>
                </a:solidFill>
                <a:effectLst/>
                <a:uLnTx/>
                <a:uFillTx/>
                <a:latin typeface="Century Gothic"/>
                <a:ea typeface="+mn-ea"/>
                <a:cs typeface="+mn-cs"/>
              </a:rPr>
              <a:t/>
            </a:r>
            <a:br>
              <a:rPr kumimoji="0" lang="ru-RU" sz="1900" b="0" i="0" u="none" strike="noStrike" kern="1200" cap="none" spc="0" normalizeH="0" baseline="0" noProof="0" dirty="0">
                <a:ln>
                  <a:noFill/>
                </a:ln>
                <a:solidFill>
                  <a:schemeClr val="tx2"/>
                </a:solidFill>
                <a:effectLst/>
                <a:uLnTx/>
                <a:uFillTx/>
                <a:latin typeface="Century Gothic"/>
                <a:ea typeface="+mn-ea"/>
                <a:cs typeface="+mn-cs"/>
              </a:rPr>
            </a:br>
            <a:r>
              <a:rPr kumimoji="0" lang="ru-RU" sz="2000" b="0" i="0" u="none" strike="noStrike" kern="1200" cap="none" spc="0" normalizeH="0" baseline="0" noProof="0" dirty="0">
                <a:ln>
                  <a:noFill/>
                </a:ln>
                <a:solidFill>
                  <a:schemeClr val="tx2"/>
                </a:solidFill>
                <a:effectLst/>
                <a:uLnTx/>
                <a:uFillTx/>
                <a:latin typeface="Century Gothic"/>
                <a:ea typeface="+mn-ea"/>
                <a:cs typeface="+mn-cs"/>
              </a:rPr>
              <a:t>Орган опеки и попечительства отстраняет опекуна или попечителя от выполнения возложенных обязанностей:</a:t>
            </a:r>
            <a:br>
              <a:rPr kumimoji="0" lang="ru-RU" sz="2000" b="0" i="0" u="none" strike="noStrike" kern="1200" cap="none" spc="0" normalizeH="0" baseline="0" noProof="0" dirty="0">
                <a:ln>
                  <a:noFill/>
                </a:ln>
                <a:solidFill>
                  <a:schemeClr val="tx2"/>
                </a:solidFill>
                <a:effectLst/>
                <a:uLnTx/>
                <a:uFillTx/>
                <a:latin typeface="Century Gothic"/>
                <a:ea typeface="+mn-ea"/>
                <a:cs typeface="+mn-cs"/>
              </a:rPr>
            </a:br>
            <a:r>
              <a:rPr kumimoji="0" lang="ru-RU" sz="2000" b="0" i="0" u="none" strike="noStrike" kern="1200" cap="none" spc="0" normalizeH="0" baseline="0" noProof="0" dirty="0">
                <a:ln>
                  <a:noFill/>
                </a:ln>
                <a:solidFill>
                  <a:schemeClr val="tx2"/>
                </a:solidFill>
                <a:effectLst/>
                <a:uLnTx/>
                <a:uFillTx/>
                <a:latin typeface="Century Gothic"/>
                <a:ea typeface="+mn-ea"/>
                <a:cs typeface="+mn-cs"/>
              </a:rPr>
              <a:t>- в случае ненадлежащего выполнения опекуном или попечителем возложенных на него обязанностей;</a:t>
            </a:r>
            <a:br>
              <a:rPr kumimoji="0" lang="ru-RU" sz="2000" b="0" i="0" u="none" strike="noStrike" kern="1200" cap="none" spc="0" normalizeH="0" baseline="0" noProof="0" dirty="0">
                <a:ln>
                  <a:noFill/>
                </a:ln>
                <a:solidFill>
                  <a:schemeClr val="tx2"/>
                </a:solidFill>
                <a:effectLst/>
                <a:uLnTx/>
                <a:uFillTx/>
                <a:latin typeface="Century Gothic"/>
                <a:ea typeface="+mn-ea"/>
                <a:cs typeface="+mn-cs"/>
              </a:rPr>
            </a:br>
            <a:r>
              <a:rPr kumimoji="0" lang="ru-RU" sz="2000" b="0" i="0" u="none" strike="noStrike" kern="1200" cap="none" spc="0" normalizeH="0" baseline="0" noProof="0" dirty="0">
                <a:ln>
                  <a:noFill/>
                </a:ln>
                <a:solidFill>
                  <a:schemeClr val="tx2"/>
                </a:solidFill>
                <a:effectLst/>
                <a:uLnTx/>
                <a:uFillTx/>
                <a:latin typeface="Century Gothic"/>
                <a:ea typeface="+mn-ea"/>
                <a:cs typeface="+mn-cs"/>
              </a:rPr>
              <a:t>-  лишения опекуна, попечителя родительских прав;</a:t>
            </a:r>
            <a:br>
              <a:rPr kumimoji="0" lang="ru-RU" sz="2000" b="0" i="0" u="none" strike="noStrike" kern="1200" cap="none" spc="0" normalizeH="0" baseline="0" noProof="0" dirty="0">
                <a:ln>
                  <a:noFill/>
                </a:ln>
                <a:solidFill>
                  <a:schemeClr val="tx2"/>
                </a:solidFill>
                <a:effectLst/>
                <a:uLnTx/>
                <a:uFillTx/>
                <a:latin typeface="Century Gothic"/>
                <a:ea typeface="+mn-ea"/>
                <a:cs typeface="+mn-cs"/>
              </a:rPr>
            </a:br>
            <a:r>
              <a:rPr kumimoji="0" lang="ru-RU" sz="2000" b="0" i="0" u="none" strike="noStrike" kern="1200" cap="none" spc="0" normalizeH="0" baseline="0" noProof="0" dirty="0">
                <a:ln>
                  <a:noFill/>
                </a:ln>
                <a:solidFill>
                  <a:schemeClr val="tx2"/>
                </a:solidFill>
                <a:effectLst/>
                <a:uLnTx/>
                <a:uFillTx/>
                <a:latin typeface="Century Gothic"/>
                <a:ea typeface="+mn-ea"/>
                <a:cs typeface="+mn-cs"/>
              </a:rPr>
              <a:t> признания детей опекуна, попечителя нуждающимися в государственной защите;</a:t>
            </a:r>
            <a:br>
              <a:rPr kumimoji="0" lang="ru-RU" sz="2000" b="0" i="0" u="none" strike="noStrike" kern="1200" cap="none" spc="0" normalizeH="0" baseline="0" noProof="0" dirty="0">
                <a:ln>
                  <a:noFill/>
                </a:ln>
                <a:solidFill>
                  <a:schemeClr val="tx2"/>
                </a:solidFill>
                <a:effectLst/>
                <a:uLnTx/>
                <a:uFillTx/>
                <a:latin typeface="Century Gothic"/>
                <a:ea typeface="+mn-ea"/>
                <a:cs typeface="+mn-cs"/>
              </a:rPr>
            </a:br>
            <a:r>
              <a:rPr kumimoji="0" lang="ru-RU" sz="2000" b="0" i="0" u="none" strike="noStrike" kern="1200" cap="none" spc="0" normalizeH="0" baseline="0" noProof="0" dirty="0">
                <a:ln>
                  <a:noFill/>
                </a:ln>
                <a:solidFill>
                  <a:schemeClr val="tx2"/>
                </a:solidFill>
                <a:effectLst/>
                <a:uLnTx/>
                <a:uFillTx/>
                <a:latin typeface="Century Gothic"/>
                <a:ea typeface="+mn-ea"/>
                <a:cs typeface="+mn-cs"/>
              </a:rPr>
              <a:t>-  совершения опекуном, попечителем умышленного преступления, установленного вступившим в законную силу приговором суда.</a:t>
            </a:r>
            <a:r>
              <a:rPr kumimoji="0" lang="ru-RU" sz="1900" b="0" i="0" u="none" strike="noStrike" kern="1200" cap="none" spc="0" normalizeH="0" baseline="0" noProof="0" dirty="0">
                <a:ln>
                  <a:noFill/>
                </a:ln>
                <a:solidFill>
                  <a:schemeClr val="tx2"/>
                </a:solidFill>
                <a:effectLst/>
                <a:uLnTx/>
                <a:uFillTx/>
                <a:latin typeface="Century Gothic"/>
                <a:ea typeface="+mn-ea"/>
                <a:cs typeface="+mn-cs"/>
              </a:rPr>
              <a:t/>
            </a:r>
            <a:br>
              <a:rPr kumimoji="0" lang="ru-RU" sz="1900" b="0" i="0" u="none" strike="noStrike" kern="1200" cap="none" spc="0" normalizeH="0" baseline="0" noProof="0" dirty="0">
                <a:ln>
                  <a:noFill/>
                </a:ln>
                <a:solidFill>
                  <a:schemeClr val="tx2"/>
                </a:solidFill>
                <a:effectLst/>
                <a:uLnTx/>
                <a:uFillTx/>
                <a:latin typeface="Century Gothic"/>
                <a:ea typeface="+mn-ea"/>
                <a:cs typeface="+mn-cs"/>
              </a:rPr>
            </a:br>
            <a:r>
              <a:rPr kumimoji="0" lang="ru-RU" sz="1900" b="0" i="0" u="none" strike="noStrike" kern="1200" cap="none" spc="0" normalizeH="0" baseline="0" noProof="0" dirty="0">
                <a:ln>
                  <a:noFill/>
                </a:ln>
                <a:solidFill>
                  <a:schemeClr val="tx2"/>
                </a:solidFill>
                <a:effectLst/>
                <a:uLnTx/>
                <a:uFillTx/>
                <a:latin typeface="Century Gothic"/>
                <a:ea typeface="+mn-ea"/>
                <a:cs typeface="+mn-cs"/>
              </a:rPr>
              <a:t/>
            </a:r>
            <a:br>
              <a:rPr kumimoji="0" lang="ru-RU" sz="1900" b="0" i="0" u="none" strike="noStrike" kern="1200" cap="none" spc="0" normalizeH="0" baseline="0" noProof="0" dirty="0">
                <a:ln>
                  <a:noFill/>
                </a:ln>
                <a:solidFill>
                  <a:schemeClr val="tx2"/>
                </a:solidFill>
                <a:effectLst/>
                <a:uLnTx/>
                <a:uFillTx/>
                <a:latin typeface="Century Gothic"/>
                <a:ea typeface="+mn-ea"/>
                <a:cs typeface="+mn-cs"/>
              </a:rPr>
            </a:br>
            <a:r>
              <a:rPr kumimoji="0" lang="ru-RU" sz="1900" b="0" i="0" u="none" strike="noStrike" kern="1200" cap="none" spc="0" normalizeH="0" baseline="0" noProof="0" dirty="0">
                <a:ln>
                  <a:noFill/>
                </a:ln>
                <a:solidFill>
                  <a:schemeClr val="tx2"/>
                </a:solidFill>
                <a:effectLst/>
                <a:uLnTx/>
                <a:uFillTx/>
                <a:latin typeface="Century Gothic"/>
                <a:ea typeface="+mn-ea"/>
                <a:cs typeface="+mn-cs"/>
              </a:rPr>
              <a:t> </a:t>
            </a:r>
            <a:br>
              <a:rPr kumimoji="0" lang="ru-RU" sz="1900" b="0" i="0" u="none" strike="noStrike" kern="1200" cap="none" spc="0" normalizeH="0" baseline="0" noProof="0" dirty="0">
                <a:ln>
                  <a:noFill/>
                </a:ln>
                <a:solidFill>
                  <a:schemeClr val="tx2"/>
                </a:solidFill>
                <a:effectLst/>
                <a:uLnTx/>
                <a:uFillTx/>
                <a:latin typeface="Century Gothic"/>
                <a:ea typeface="+mn-ea"/>
                <a:cs typeface="+mn-cs"/>
              </a:rPr>
            </a:br>
            <a:r>
              <a:rPr kumimoji="0" lang="ru-RU" sz="3100" b="1" i="0" u="none" strike="noStrike" kern="1200" cap="none" spc="0" normalizeH="0" baseline="0" noProof="0" dirty="0">
                <a:ln>
                  <a:noFill/>
                </a:ln>
                <a:solidFill>
                  <a:srgbClr val="FF0000"/>
                </a:solidFill>
                <a:effectLst/>
                <a:uLnTx/>
                <a:uFillTx/>
                <a:latin typeface="Century Gothic"/>
                <a:ea typeface="+mn-ea"/>
                <a:cs typeface="+mn-cs"/>
              </a:rPr>
              <a:t>ВНИМАНИЕ! ВАЖНО!</a:t>
            </a:r>
            <a:r>
              <a:rPr kumimoji="0" lang="ru-RU" sz="1900" b="0" i="0" u="none" strike="noStrike" kern="1200" cap="none" spc="0" normalizeH="0" baseline="0" noProof="0" dirty="0">
                <a:ln>
                  <a:noFill/>
                </a:ln>
                <a:solidFill>
                  <a:srgbClr val="FF0000"/>
                </a:solidFill>
                <a:effectLst/>
                <a:uLnTx/>
                <a:uFillTx/>
                <a:latin typeface="Century Gothic"/>
                <a:ea typeface="+mn-ea"/>
                <a:cs typeface="+mn-cs"/>
              </a:rPr>
              <a:t/>
            </a:r>
            <a:br>
              <a:rPr kumimoji="0" lang="ru-RU" sz="1900" b="0" i="0" u="none" strike="noStrike" kern="1200" cap="none" spc="0" normalizeH="0" baseline="0" noProof="0" dirty="0">
                <a:ln>
                  <a:noFill/>
                </a:ln>
                <a:solidFill>
                  <a:srgbClr val="FF0000"/>
                </a:solidFill>
                <a:effectLst/>
                <a:uLnTx/>
                <a:uFillTx/>
                <a:latin typeface="Century Gothic"/>
                <a:ea typeface="+mn-ea"/>
                <a:cs typeface="+mn-cs"/>
              </a:rPr>
            </a:br>
            <a:r>
              <a:rPr kumimoji="0" lang="ru-RU" sz="1900" b="1" i="0" u="none" strike="noStrike" kern="1200" cap="none" spc="0" normalizeH="0" baseline="0" noProof="0" dirty="0">
                <a:ln>
                  <a:noFill/>
                </a:ln>
                <a:solidFill>
                  <a:srgbClr val="FF0000"/>
                </a:solidFill>
                <a:effectLst/>
                <a:uLnTx/>
                <a:uFillTx/>
                <a:latin typeface="Century Gothic"/>
                <a:ea typeface="+mn-ea"/>
                <a:cs typeface="+mn-cs"/>
              </a:rPr>
              <a:t>При использовании опекуном опеки в корыстных целях, а также в случае оставления подопечного без надзора и необходимой помощи орган опеки и попечительства обязан отстранить опекуна и передать прокурору необходимые материалы для решения вопроса о привлечении виновного лица к ответственности в установленном законом порядке.</a:t>
            </a:r>
            <a:r>
              <a:rPr kumimoji="0" lang="ru-RU" sz="1900" b="1" i="0" u="none" strike="noStrike" kern="1200" cap="none" spc="0" normalizeH="0" baseline="0" noProof="0" dirty="0">
                <a:ln>
                  <a:noFill/>
                </a:ln>
                <a:solidFill>
                  <a:schemeClr val="tx2"/>
                </a:solidFill>
                <a:effectLst/>
                <a:uLnTx/>
                <a:uFillTx/>
                <a:latin typeface="Century Gothic"/>
                <a:ea typeface="+mn-ea"/>
                <a:cs typeface="+mn-cs"/>
              </a:rPr>
              <a:t/>
            </a:r>
            <a:br>
              <a:rPr kumimoji="0" lang="ru-RU" sz="1900" b="1" i="0" u="none" strike="noStrike" kern="1200" cap="none" spc="0" normalizeH="0" baseline="0" noProof="0" dirty="0">
                <a:ln>
                  <a:noFill/>
                </a:ln>
                <a:solidFill>
                  <a:schemeClr val="tx2"/>
                </a:solidFill>
                <a:effectLst/>
                <a:uLnTx/>
                <a:uFillTx/>
                <a:latin typeface="Century Gothic"/>
                <a:ea typeface="+mn-ea"/>
                <a:cs typeface="+mn-cs"/>
              </a:rPr>
            </a:br>
            <a:endParaRPr lang="ru-RU" dirty="0">
              <a:solidFill>
                <a:schemeClr val="tx2"/>
              </a:solidFill>
            </a:endParaRPr>
          </a:p>
        </p:txBody>
      </p:sp>
    </p:spTree>
    <p:extLst>
      <p:ext uri="{BB962C8B-B14F-4D97-AF65-F5344CB8AC3E}">
        <p14:creationId xmlns:p14="http://schemas.microsoft.com/office/powerpoint/2010/main" val="23151890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94AD99-1AA7-881B-6CBF-22BEA6E088D7}"/>
              </a:ext>
            </a:extLst>
          </p:cNvPr>
          <p:cNvSpPr>
            <a:spLocks noGrp="1"/>
          </p:cNvSpPr>
          <p:nvPr>
            <p:ph type="title"/>
          </p:nvPr>
        </p:nvSpPr>
        <p:spPr>
          <a:xfrm>
            <a:off x="293881" y="257840"/>
            <a:ext cx="8915399" cy="1023041"/>
          </a:xfrm>
        </p:spPr>
        <p:txBody>
          <a:bodyPr>
            <a:normAutofit fontScale="90000"/>
          </a:bodyPr>
          <a:lstStyle/>
          <a:p>
            <a:r>
              <a:rPr lang="ru-RU" sz="2800" dirty="0">
                <a:solidFill>
                  <a:schemeClr val="tx2"/>
                </a:solidFill>
              </a:rPr>
              <a:t>В своей деятельности органы опеки и попечительства, а также опекуны и попечители руководствуются:</a:t>
            </a:r>
          </a:p>
        </p:txBody>
      </p:sp>
      <p:sp>
        <p:nvSpPr>
          <p:cNvPr id="3" name="Текст 2">
            <a:extLst>
              <a:ext uri="{FF2B5EF4-FFF2-40B4-BE49-F238E27FC236}">
                <a16:creationId xmlns:a16="http://schemas.microsoft.com/office/drawing/2014/main" id="{1FF4B006-5464-DB96-EF8A-29212BFB0E68}"/>
              </a:ext>
            </a:extLst>
          </p:cNvPr>
          <p:cNvSpPr>
            <a:spLocks noGrp="1"/>
          </p:cNvSpPr>
          <p:nvPr>
            <p:ph type="body" idx="1"/>
          </p:nvPr>
        </p:nvSpPr>
        <p:spPr>
          <a:xfrm>
            <a:off x="564469" y="1788059"/>
            <a:ext cx="8915399" cy="5069941"/>
          </a:xfrm>
        </p:spPr>
        <p:txBody>
          <a:bodyPr>
            <a:normAutofit/>
          </a:bodyPr>
          <a:lstStyle/>
          <a:p>
            <a:r>
              <a:rPr lang="ru-RU" dirty="0">
                <a:solidFill>
                  <a:schemeClr val="tx1"/>
                </a:solidFill>
              </a:rPr>
              <a:t>Гражданским кодексом Республики Беларусь;</a:t>
            </a:r>
          </a:p>
          <a:p>
            <a:r>
              <a:rPr lang="ru-RU" dirty="0">
                <a:solidFill>
                  <a:schemeClr val="tx1"/>
                </a:solidFill>
              </a:rPr>
              <a:t>Гражданским процессуальным кодексом Республики Беларусь;</a:t>
            </a:r>
          </a:p>
          <a:p>
            <a:r>
              <a:rPr lang="ru-RU" dirty="0">
                <a:solidFill>
                  <a:schemeClr val="tx1"/>
                </a:solidFill>
              </a:rPr>
              <a:t>Кодексом Республики Беларусь о браке и семье;</a:t>
            </a:r>
          </a:p>
          <a:p>
            <a:r>
              <a:rPr lang="ru-RU" dirty="0">
                <a:solidFill>
                  <a:schemeClr val="tx1"/>
                </a:solidFill>
              </a:rPr>
              <a:t>Жилищным кодексом Республики Беларусь;</a:t>
            </a:r>
          </a:p>
          <a:p>
            <a:r>
              <a:rPr lang="ru-RU" dirty="0">
                <a:solidFill>
                  <a:schemeClr val="tx1"/>
                </a:solidFill>
              </a:rPr>
              <a:t>Уголовным кодексом Республики Беларусь;</a:t>
            </a:r>
          </a:p>
          <a:p>
            <a:r>
              <a:rPr lang="ru-RU" dirty="0">
                <a:solidFill>
                  <a:schemeClr val="tx1"/>
                </a:solidFill>
              </a:rPr>
              <a:t>Налоговым кодексом Республики Беларусь;</a:t>
            </a:r>
          </a:p>
          <a:p>
            <a:pPr fontAlgn="base"/>
            <a:r>
              <a:rPr lang="ru-RU" dirty="0">
                <a:solidFill>
                  <a:schemeClr val="tx1"/>
                </a:solidFill>
              </a:rPr>
              <a:t>Положением об органах опеки и попечительства, утвержденным постановлением Совета Министров Республики Беларусь от </a:t>
            </a:r>
            <a:r>
              <a:rPr lang="ru-RU" dirty="0" smtClean="0">
                <a:solidFill>
                  <a:schemeClr val="tx1"/>
                </a:solidFill>
              </a:rPr>
              <a:t/>
            </a:r>
            <a:br>
              <a:rPr lang="ru-RU" dirty="0" smtClean="0">
                <a:solidFill>
                  <a:schemeClr val="tx1"/>
                </a:solidFill>
              </a:rPr>
            </a:br>
            <a:r>
              <a:rPr lang="ru-RU" dirty="0" smtClean="0">
                <a:solidFill>
                  <a:schemeClr val="tx1"/>
                </a:solidFill>
              </a:rPr>
              <a:t>28.10.1999 </a:t>
            </a:r>
            <a:r>
              <a:rPr lang="ru-RU" dirty="0">
                <a:solidFill>
                  <a:schemeClr val="tx1"/>
                </a:solidFill>
              </a:rPr>
              <a:t>№ 1676;</a:t>
            </a:r>
          </a:p>
          <a:p>
            <a:pPr fontAlgn="base"/>
            <a:r>
              <a:rPr lang="ru-RU" dirty="0">
                <a:solidFill>
                  <a:schemeClr val="tx1"/>
                </a:solidFill>
              </a:rPr>
              <a:t>Положением о порядке управления имуществом подопечных, утвержденным постановлением Совета Министров Республики Беларусь от 26.05.2026 № 260</a:t>
            </a:r>
            <a:r>
              <a:rPr lang="ru-RU" dirty="0">
                <a:solidFill>
                  <a:schemeClr val="tx1"/>
                </a:solidFill>
              </a:rPr>
              <a:t> </a:t>
            </a:r>
            <a:br>
              <a:rPr lang="ru-RU" dirty="0">
                <a:solidFill>
                  <a:schemeClr val="tx1"/>
                </a:solidFill>
              </a:rPr>
            </a:br>
            <a:endParaRPr lang="ru-RU" dirty="0">
              <a:solidFill>
                <a:schemeClr val="tx1"/>
              </a:solidFill>
            </a:endParaRPr>
          </a:p>
        </p:txBody>
      </p:sp>
    </p:spTree>
    <p:extLst>
      <p:ext uri="{BB962C8B-B14F-4D97-AF65-F5344CB8AC3E}">
        <p14:creationId xmlns:p14="http://schemas.microsoft.com/office/powerpoint/2010/main" val="24197820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97C17D-0910-7E27-6630-BCA256D41F10}"/>
              </a:ext>
            </a:extLst>
          </p:cNvPr>
          <p:cNvSpPr>
            <a:spLocks noGrp="1"/>
          </p:cNvSpPr>
          <p:nvPr>
            <p:ph type="title"/>
          </p:nvPr>
        </p:nvSpPr>
        <p:spPr>
          <a:xfrm>
            <a:off x="0" y="660441"/>
            <a:ext cx="8915399" cy="1215012"/>
          </a:xfrm>
        </p:spPr>
        <p:txBody>
          <a:bodyPr>
            <a:noAutofit/>
          </a:bodyPr>
          <a:lstStyle/>
          <a:p>
            <a:pPr algn="ctr"/>
            <a:r>
              <a:rPr lang="ru-RU" sz="2400" dirty="0">
                <a:solidFill>
                  <a:schemeClr val="tx1"/>
                </a:solidFill>
              </a:rPr>
              <a:t>Отделение осуществления функций по опеке и попечительству в отношении совершеннолетних лиц, признанных недееспособными или ограниченно дееспособными</a:t>
            </a:r>
          </a:p>
        </p:txBody>
      </p:sp>
      <p:sp>
        <p:nvSpPr>
          <p:cNvPr id="3" name="Текст 2">
            <a:extLst>
              <a:ext uri="{FF2B5EF4-FFF2-40B4-BE49-F238E27FC236}">
                <a16:creationId xmlns:a16="http://schemas.microsoft.com/office/drawing/2014/main" id="{91F276F6-970A-B859-6AE4-51F15E909263}"/>
              </a:ext>
            </a:extLst>
          </p:cNvPr>
          <p:cNvSpPr>
            <a:spLocks noGrp="1"/>
          </p:cNvSpPr>
          <p:nvPr>
            <p:ph type="body" idx="1"/>
          </p:nvPr>
        </p:nvSpPr>
        <p:spPr>
          <a:xfrm>
            <a:off x="249527" y="1875453"/>
            <a:ext cx="8915399" cy="4982547"/>
          </a:xfrm>
        </p:spPr>
        <p:txBody>
          <a:bodyPr>
            <a:normAutofit/>
          </a:bodyPr>
          <a:lstStyle/>
          <a:p>
            <a:pPr algn="ctr"/>
            <a:r>
              <a:rPr lang="ru-RU" sz="1900" dirty="0">
                <a:solidFill>
                  <a:schemeClr val="tx1"/>
                </a:solidFill>
              </a:rPr>
              <a:t>Отделение действует на базе государственного учреждения «Территориальный центр социального обслуживания населения </a:t>
            </a:r>
            <a:r>
              <a:rPr lang="ru-RU" sz="1900" dirty="0" smtClean="0">
                <a:solidFill>
                  <a:schemeClr val="tx1"/>
                </a:solidFill>
              </a:rPr>
              <a:t>Первомайского </a:t>
            </a:r>
            <a:r>
              <a:rPr lang="ru-RU" sz="1900" dirty="0">
                <a:solidFill>
                  <a:schemeClr val="tx1"/>
                </a:solidFill>
              </a:rPr>
              <a:t>района </a:t>
            </a:r>
            <a:r>
              <a:rPr lang="ru-RU" sz="1900" dirty="0" err="1">
                <a:solidFill>
                  <a:schemeClr val="tx1"/>
                </a:solidFill>
              </a:rPr>
              <a:t>г.Минска</a:t>
            </a:r>
            <a:r>
              <a:rPr lang="ru-RU" sz="1900" dirty="0" smtClean="0">
                <a:solidFill>
                  <a:schemeClr val="tx1"/>
                </a:solidFill>
              </a:rPr>
              <a:t>» </a:t>
            </a:r>
          </a:p>
          <a:p>
            <a:pPr algn="ctr"/>
            <a:endParaRPr lang="ru-RU" dirty="0" smtClean="0">
              <a:solidFill>
                <a:schemeClr val="tx2"/>
              </a:solidFill>
            </a:endParaRPr>
          </a:p>
          <a:p>
            <a:pPr algn="ctr"/>
            <a:r>
              <a:rPr lang="ru-RU" b="1" dirty="0" smtClean="0">
                <a:solidFill>
                  <a:schemeClr val="tx2"/>
                </a:solidFill>
              </a:rPr>
              <a:t>Отделение </a:t>
            </a:r>
            <a:r>
              <a:rPr lang="ru-RU" b="1" dirty="0">
                <a:solidFill>
                  <a:schemeClr val="tx2"/>
                </a:solidFill>
              </a:rPr>
              <a:t>расположено по адресу: </a:t>
            </a:r>
          </a:p>
          <a:p>
            <a:pPr algn="ctr"/>
            <a:r>
              <a:rPr lang="ru-RU" dirty="0" err="1">
                <a:solidFill>
                  <a:srgbClr val="92D050"/>
                </a:solidFill>
              </a:rPr>
              <a:t>г.Минск</a:t>
            </a:r>
            <a:r>
              <a:rPr lang="ru-RU" dirty="0">
                <a:solidFill>
                  <a:srgbClr val="92D050"/>
                </a:solidFill>
              </a:rPr>
              <a:t>, </a:t>
            </a:r>
            <a:r>
              <a:rPr lang="ru-RU" dirty="0" smtClean="0">
                <a:solidFill>
                  <a:srgbClr val="92D050"/>
                </a:solidFill>
              </a:rPr>
              <a:t>ул. Волгоградская, 21А</a:t>
            </a:r>
            <a:endParaRPr lang="ru-RU" dirty="0">
              <a:solidFill>
                <a:srgbClr val="92D050"/>
              </a:solidFill>
            </a:endParaRPr>
          </a:p>
          <a:p>
            <a:pPr algn="ctr"/>
            <a:r>
              <a:rPr lang="ru-RU" dirty="0" smtClean="0">
                <a:solidFill>
                  <a:srgbClr val="92D050"/>
                </a:solidFill>
              </a:rPr>
              <a:t> кабинет 12 </a:t>
            </a:r>
            <a:endParaRPr lang="ru-RU" dirty="0">
              <a:solidFill>
                <a:srgbClr val="92D050"/>
              </a:solidFill>
            </a:endParaRPr>
          </a:p>
          <a:p>
            <a:pPr algn="ctr"/>
            <a:r>
              <a:rPr lang="ru-RU" b="1" dirty="0">
                <a:solidFill>
                  <a:schemeClr val="tx2"/>
                </a:solidFill>
              </a:rPr>
              <a:t>Контактный номер телефона: </a:t>
            </a:r>
            <a:r>
              <a:rPr lang="ru-RU" dirty="0">
                <a:solidFill>
                  <a:schemeClr val="tx2"/>
                </a:solidFill>
              </a:rPr>
              <a:t>+ 375 17 </a:t>
            </a:r>
            <a:r>
              <a:rPr lang="ru-RU" dirty="0" smtClean="0">
                <a:solidFill>
                  <a:schemeClr val="tx2"/>
                </a:solidFill>
              </a:rPr>
              <a:t>395 62 26</a:t>
            </a:r>
            <a:endParaRPr lang="ru-RU" dirty="0">
              <a:solidFill>
                <a:schemeClr val="tx2"/>
              </a:solidFill>
            </a:endParaRPr>
          </a:p>
          <a:p>
            <a:pPr algn="ctr"/>
            <a:r>
              <a:rPr lang="ru-RU" b="1" dirty="0">
                <a:solidFill>
                  <a:schemeClr val="tx2"/>
                </a:solidFill>
              </a:rPr>
              <a:t>Приемное время граждан: </a:t>
            </a:r>
          </a:p>
          <a:p>
            <a:pPr algn="ctr"/>
            <a:r>
              <a:rPr lang="ru-RU" dirty="0">
                <a:solidFill>
                  <a:srgbClr val="92D050"/>
                </a:solidFill>
              </a:rPr>
              <a:t>Понедельник, </a:t>
            </a:r>
            <a:r>
              <a:rPr lang="ru-RU" dirty="0" smtClean="0">
                <a:solidFill>
                  <a:srgbClr val="92D050"/>
                </a:solidFill>
              </a:rPr>
              <a:t>вторник, среда </a:t>
            </a:r>
            <a:r>
              <a:rPr lang="ru-RU" dirty="0">
                <a:solidFill>
                  <a:srgbClr val="92D050"/>
                </a:solidFill>
              </a:rPr>
              <a:t>– с 8.00 до </a:t>
            </a:r>
            <a:r>
              <a:rPr lang="ru-RU" dirty="0" smtClean="0">
                <a:solidFill>
                  <a:srgbClr val="92D050"/>
                </a:solidFill>
              </a:rPr>
              <a:t>13.00.</a:t>
            </a:r>
            <a:endParaRPr lang="ru-RU" dirty="0">
              <a:solidFill>
                <a:srgbClr val="92D050"/>
              </a:solidFill>
            </a:endParaRPr>
          </a:p>
          <a:p>
            <a:pPr algn="ctr"/>
            <a:r>
              <a:rPr lang="ru-RU" dirty="0" smtClean="0">
                <a:solidFill>
                  <a:srgbClr val="92D050"/>
                </a:solidFill>
              </a:rPr>
              <a:t>Четверг </a:t>
            </a:r>
            <a:r>
              <a:rPr lang="ru-RU" dirty="0">
                <a:solidFill>
                  <a:srgbClr val="92D050"/>
                </a:solidFill>
              </a:rPr>
              <a:t>– </a:t>
            </a:r>
            <a:r>
              <a:rPr lang="ru-RU" dirty="0" smtClean="0">
                <a:solidFill>
                  <a:srgbClr val="92D050"/>
                </a:solidFill>
              </a:rPr>
              <a:t>с 14.00 </a:t>
            </a:r>
            <a:r>
              <a:rPr lang="ru-RU" dirty="0">
                <a:solidFill>
                  <a:srgbClr val="92D050"/>
                </a:solidFill>
              </a:rPr>
              <a:t>до </a:t>
            </a:r>
            <a:r>
              <a:rPr lang="ru-RU" dirty="0" smtClean="0">
                <a:solidFill>
                  <a:srgbClr val="92D050"/>
                </a:solidFill>
              </a:rPr>
              <a:t>20.00</a:t>
            </a:r>
            <a:r>
              <a:rPr lang="en-US" dirty="0">
                <a:solidFill>
                  <a:srgbClr val="92D050"/>
                </a:solidFill>
              </a:rPr>
              <a:t>.</a:t>
            </a:r>
            <a:endParaRPr lang="ru-RU" dirty="0" smtClean="0">
              <a:solidFill>
                <a:srgbClr val="92D050"/>
              </a:solidFill>
            </a:endParaRPr>
          </a:p>
          <a:p>
            <a:pPr algn="ctr"/>
            <a:r>
              <a:rPr lang="ru-RU" dirty="0" smtClean="0">
                <a:solidFill>
                  <a:srgbClr val="92D050"/>
                </a:solidFill>
              </a:rPr>
              <a:t>Пятница – с 8.00 до 11.00.</a:t>
            </a:r>
            <a:endParaRPr lang="ru-RU" dirty="0">
              <a:solidFill>
                <a:srgbClr val="92D050"/>
              </a:solidFill>
            </a:endParaRPr>
          </a:p>
        </p:txBody>
      </p:sp>
    </p:spTree>
    <p:extLst>
      <p:ext uri="{BB962C8B-B14F-4D97-AF65-F5344CB8AC3E}">
        <p14:creationId xmlns:p14="http://schemas.microsoft.com/office/powerpoint/2010/main" val="1944113398"/>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923</TotalTime>
  <Words>3747</Words>
  <Application>Microsoft Office PowerPoint</Application>
  <PresentationFormat>Широкоэкранный</PresentationFormat>
  <Paragraphs>130</Paragraphs>
  <Slides>47</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47</vt:i4>
      </vt:variant>
    </vt:vector>
  </HeadingPairs>
  <TitlesOfParts>
    <vt:vector size="54" baseType="lpstr">
      <vt:lpstr>Arial</vt:lpstr>
      <vt:lpstr>Calibri</vt:lpstr>
      <vt:lpstr>Century Gothic</vt:lpstr>
      <vt:lpstr>CenturyGothic</vt:lpstr>
      <vt:lpstr>Trebuchet MS</vt:lpstr>
      <vt:lpstr>Wingdings 3</vt:lpstr>
      <vt:lpstr>Аспект</vt:lpstr>
      <vt:lpstr>ОПЕКА И ПОПЕЧИТЕЛЬСТВО</vt:lpstr>
      <vt:lpstr>Опека устанавливается над гражданами, признанными судом недееспособными </vt:lpstr>
      <vt:lpstr>Опекуны:  - назначаются в порядке, установленном законодательством, и выступают в защиту прав и интересов подопечных в отношениях с любыми лицами и организациями, в том числе в судах, без специального полномочия;    - являются представителями подопечных в силу закона  (законными представителями)  и совершают от их имени и в их интересах все необходимые сделки.</vt:lpstr>
      <vt:lpstr>Недееспособный гражданин не вправе своими действиями приобретать и осуществлять гражданские права, создавать для себя гражданские обязанности и исполнять их.   Например: совершать сделки, распоряжаться имуществом, включая пенсию и другие доходы,  представлять свои интересы в суде или других органах и организациях, вступать в брак, участвовать в выборах и многое другое. </vt:lpstr>
      <vt:lpstr>Попечительство устанавливается над гражданами, ограниченными судом в дееспособности.</vt:lpstr>
      <vt:lpstr>Попечители:  - назначаются в порядке, установленном законодательством, и выступают в защиту прав и интересов подопечных в отношениях с любыми лицами и организациями, в том числе в судах, без специального полномочия;   - дают согласие на получение этими лицами причитающихся им платежей и на распоряжение полученными денежными суммами и иным имуществом в соответствии с Гражданским кодексом Республики Беларусь;  - дают согласие на совершение тех сделок, которые граждане, находящиеся под попечительством, не вправе совершать самостоятельно;  - оказывают подопечным содействие в осуществлении ими своих прав и исполнении обязанностей, а также охраняют их от злоупотреблений со стороны третьих лиц.  </vt:lpstr>
      <vt:lpstr>Ограниченный в дееспособности гражданин </vt:lpstr>
      <vt:lpstr>Цели опеки и попечительства</vt:lpstr>
      <vt:lpstr>Внимание!</vt:lpstr>
      <vt:lpstr>Органы опеки и попечительства </vt:lpstr>
      <vt:lpstr>Место установления опеки и попечительства</vt:lpstr>
      <vt:lpstr>Назначение опекуна или попечителя</vt:lpstr>
      <vt:lpstr>Выбор опекуна, попечителя</vt:lpstr>
      <vt:lpstr>Лица, имеющие право быть опекунами и попечителями</vt:lpstr>
      <vt:lpstr>Документы необходимые для установления опеки или попечительства</vt:lpstr>
      <vt:lpstr>ВНИМАНИЕ! ВАЖНО!  В Первомайском районе г.Минска заявление об установлении опеки или попечительства подается кандидатом в опекуны (попечители)  в службу «одно окно» администрации Первомайского района г.Минска по адресу:  г.Минск, пр-т Независимости, д.134.  Срок рассмотрения заявления –  не позднее 1 месяца со дня подачи заявления.  Плата за осуществление процедуры по установлению опеки и попечительства  не взимается. </vt:lpstr>
      <vt:lpstr>Обязанности опекунов и попечителей - забота о содержании лиц, находящихся под их опекой или попечительством;  - создание подопечным необходимых бытовых условий;  обеспечение подопечных уходом и лечением;   - защита прав и законных интересов подопечного.  Кроме того опекуны и попечители совершеннолетних лиц, признанных недееспособными либо признанных ограниченно дееспособными вследствие психического расстройства (заболевания), обязаны, принимать меры по обеспечению оказания подопечным необходимой медицинской помощи.  </vt:lpstr>
      <vt:lpstr>Обязанности опекунов и попечителей</vt:lpstr>
      <vt:lpstr>Содержание подопечных</vt:lpstr>
      <vt:lpstr>Презентация PowerPoint</vt:lpstr>
      <vt:lpstr>Распоряжение имуществом подопечного  1.  Суммы, следуемые подопечным в качестве пенсий, пособий, алиментов и других текущих поступлений, поступают в распоряжение опекуна или попечителя и расходуются ими на содержание подопечных. Если этих сумм недостаточно для покрытия всех необходимых расходов, то они могут быть возмещены из другого имущества, принадлежащего подопечному. 2. Доходы подопечного, в том числе причитающиеся ему от управления его имуществом, за исключением доходов, которыми подопечный вправе распоряжаться самостоятельно, расходуются опекуном или попечителем исключительно в интересах подопечного и с предварительного разрешения органа опеки и попечительства. Без предварительного разрешения органа опеки и попечительства опекун или попечитель вправе производить необходимые для содержания подопечного расходы за счет сумм, причитающихся подопечному в качестве его дохода.    </vt:lpstr>
      <vt:lpstr>3. Опекун не вправе без предварительного разрешения органа опеки и попечительства совершать, а попечитель - давать согласие на совершение сделок: - по отчуждению имущества подопечного; - по обмену или дарению имущества подопечного; - по сдаче имущества подопечного в аренду (в наем); - по передаче в безвозмездное пользование; - по передаче в залог;  - сделок, влекущих отказ от принадлежащих подопечному прав; - сделок, ведущих к разделу имущества подопечного или выделу из него долей;  - любых других сделок, влекущих уменьшение имущества подопечного.    Внимание! Разрешение на заключение договоров и совершение других юридических действий, указанных выше, дается в письменной форме каждый раз, когда возникает необходимость совершить такое действие.  </vt:lpstr>
      <vt:lpstr>Внимание!   Опекун, попечитель, их супруги и близкие родственники  не вправе совершать сделки с подопечным, за исключением передачи имущества подопечному в качестве дара или в безвозмездное пользование, а также представлять подопечного при заключении сделок или ведении судебных дел между подопечным и супругом опекуна или попечителя и их близкими родственниками.   В случае совершения таких сделок опекуном или попечителем они признаются недействительными как не соответствующие требованиям закона в соответствии с Гражданским кодексом Республики Беларусь. </vt:lpstr>
      <vt:lpstr>Опись имущества Органы опеки и попечительства немедленно по получении сведений о признании гражданина недееспособным или ограниченным в дееспособности обязаны составить опись имущества такого гражданина.  Опись имущества составляется в обязательном порядке, независимо от того, будет ли недееспособный, ограниченный в дееспособности гражданин определен в учреждение социального обслуживания, здравоохранения либо над ним будет установлена опека.  При составлении описи могут быть привлечены кандидаты в опекуны (попечители).  Подписывается опись всеми лицами, присутствовавшими при ее составлении. Она должна быть подписана лицом, принявшим временно имущество на хранение. </vt:lpstr>
      <vt:lpstr> В опись заносятся предметы домашней обстановки, хозяйственные и носильные вещи с указанием отличительных признаков каждой из них, а также указывается правоустанавливающий документ (соответствующий договор, регистрационное удостоверение, свидетельство (удостоверение) о государственной регистрации, свидетельство о праве на наследство и т.д.), подтверждающий право собственности на жилое помещение. В опись не включается имущество, которое по своему характеру не представляет ценности, что определяется по согласию лиц, участвующих в описи.    Кандидаты в опекуны, попечители, близкие родственники и другие члены семьи граждан, признанных недееспособными или ограниченными в дееспособности, а также любые другие лица обязаны оказывать содействие сотрудникам органа опеки и попечительства в установлении достоверного перечня имущества граждан, нуждающихся в опеке (попечительстве).   ВНИМАНИЕ! Сокрытие имущества таких граждан не допускается и  преследуется по закону.</vt:lpstr>
      <vt:lpstr>  При наличии у подопечного банковского вклада (депозита), ценных бумаг, размер суммы, название банка и номер счета по учету банковского вклада (депозита) также в обязательном порядке вносится в его опись. </vt:lpstr>
      <vt:lpstr>Порядок управления имуществом подопечных  Органы опеки и попечительства ведут учет не только лиц, признанных в установленном порядке недееспособными или ограниченных в дееспособности, но и учет имущества таких лиц.  Под имуществом понимаются недвижимые и движимые вещи (включая денежные средства и ценные бумаги), иное имущество, в том числе имущественные права, установленные гражданским законодательством.  Имуществом подопечного признается имущество, перешедшее подопечному в порядке наследования, полученное им в дар, а также полученное по другим основаниям в соответствии с законодательством.  </vt:lpstr>
      <vt:lpstr> Опекуны и попечители осуществляют управление имуществом подопечных.   Целью управления  является реализация и защита  имущественных прав подопечных.   Под реализацией и защитой имущественных прав подопечных подразумевается выявление, учет, хранение имущества и управление им, истребование имущества подопечного от лиц, незаконно завладевших им, взыскание денежных средств с должников в пользу подопечного, взыскание и возмещение причиненных подопечному убытков и т.п.  Опекуны, попечители ежегодно представляют в орган опеки и попечительства отчет по управлению этим имуществом подопечного и его хранению. </vt:lpstr>
      <vt:lpstr>Отчуждение имущества подопечного  Совершение сделок по отчуждению, в том числе по обмену или дарению имущества подопечного, сдаче его в аренду (внаем), безвозмездное пользование или в залог, сделок, влекущих отказ от принадлежащих подопечному прав, раздел его имущества или выдел из него долей, а также любых других сделок, влекущих уменьшение имущества подопечного, осуществляется с предварительного разрешения (согласия) органа опеки и попечительства.  Разрешение (согласие) на заключение договоров и совершение других юридических действий, указанных выше, дается в письменной форме органом опеки и попечительства.   В Первомайском районе г.Минска предварительное разрешение (согласие) выдается в письменном виде по решению администрации Первомайского района г.Минска.   </vt:lpstr>
      <vt:lpstr> Внимание! Денежные средства, вырученные от продажи имущества подопечного, вносятся опекуном, попечителем над подопечным на специально открываемый на эти цели текущий (расчетный) банковский счет подопечного.   Важно! Копии документов, подтверждающие совершение сделки по отчуждению имущества, а также выписка из банковского счета подтверждающая зачисление денежных средств на счет подопечного, должны быть переданы опекуном, попечителем в органы опеки и попечительства для хранения в личном деле подопечного.   Опекун, попечитель принимает приобретенное имущество на хранение и управление     </vt:lpstr>
      <vt:lpstr> Внимание! В случае раздела наследственного имущества по соглашению между наследниками, если среди наследников имеются лица, нуждающиеся в опеке, попечительстве, раздел указанного имущества производится с обязательным участием органа опеки и попечительства. </vt:lpstr>
      <vt:lpstr>Внимание! Важно!   Опекун, попечитель не вправе самостоятельно, без разрешения органа опеки и попечительства распоряжаться жилым помещением подопечного, а также заключать сделки относительно его. </vt:lpstr>
      <vt:lpstr>Внимание! Важно!   Граждане, вселившиеся в жилое помещение подопечного в качестве опекунов или попечителей, самостоятельного права на это помещение не приобретают, за исключением случаев признания их членами семьи нанимателя. </vt:lpstr>
      <vt:lpstr>  Отчуждение, аренда, наем, залог, предоставление в безвозмездное пользование жилых помещений, принадлежащих на праве собственности гражданам, признанным недееспособными или ограниченным в дееспособности судом, осуществляются только после получения письменного согласия органа опеки и попечительства.  </vt:lpstr>
      <vt:lpstr> Орган опеки и попечительства вправе отказать в даче такого согласия, если отчуждение, аренда, наем, залог, предоставление в безвозмездное пользование жилых помещений могут существенно ухудшить жилищные условия подопечных или причинить вред их интересам либо имущественному положению.    </vt:lpstr>
      <vt:lpstr> Под существенным ухудшением жилищных условий понимаются:   - обеспеченность жилым помещением общей площадью менее пятнадцати квадратных метров (в городе Минске - менее десяти квадратных метров) на одного человека в случае, если обеспеченность была пятнадцать квадратных метров и более (в городе Минске - десять квадратных метров и более);  - несоответствие жилого помещения установленным для проживания санитарным и техническим требованиям;  - несоответствие жилого помещения типовым потребительским качествам, если занимаемое жилое помещение таким качествам соответствует.</vt:lpstr>
      <vt:lpstr>  Отчуждение собственником жилого помещения, в котором проживают граждане, признанные недееспособными или ограниченные в дееспособности судом, допускается только с письменного согласия органа опеки и попечительства.   В связи с чем на такие жилые помещения устанавливается запрет на отчуждение  без  письменного согласия органа опеки и попечительства, который подлежит обязательной регистрации  в территориальной организациями по государственной регистрации недвижимого имущества, прав на него и сделок с ним по месту нахождения этих жилых помещений.</vt:lpstr>
      <vt:lpstr>Контроль за деятельностью опекунов и попечителей  Контроль за деятельностью опекунов и попечителей осуществляется органами опеки и попечительства по месту жительства подопечных.  ВАЖНО!  Органы опеки и попечительства обязаны проводить контрольные обследования условий жизни подопечных не реже двух раз в год. </vt:lpstr>
      <vt:lpstr>Так как за органами опеки и попечительства закреплена обязанность по контролю условий жизни опекаемых, представители органа опеки и попечительства могут выезжать на проверку выполнения опекуном возложенных обязанностей без предупреждения.   Важными условиями прохождения проверки являются чистота дома, состояние здоровья подопечного, наличие продуктов питания, лекарственных средств и средств гигиены, предметов одежды и обуви по сезону, спального места и иных необходимостей в каждом отдельном случае.   Во время проверки сотрудники могут запрашивать документы, чеки на произведенные расходы для подопечного.</vt:lpstr>
      <vt:lpstr> При обнаружении недобросовестного отношения опекуна, попечителя к имуществу подопечного (порча его, хранение не в надлежащем виде, расходование не по назначению и др.) органы опеки и попечительства составляют об этом акт и предъявляют требования к опекуну, попечителю о возмещении ущерба, причиненного подопечному. </vt:lpstr>
      <vt:lpstr> При установлении факта использования опекуном, попечителем имущества подопечных в личных интересах (использование опеки в корыстных целях) органы опеки и попечительства отстраняют опекуна, попечителя от опекунских обязанностей и передают материал прокурору.   Одновременно принимаются меры по возмещению ущерба. </vt:lpstr>
      <vt:lpstr>Обжалование действий опекунов, попечителей   </vt:lpstr>
      <vt:lpstr>Органы опеки и попечительства и органы, осуществляющие функции по опеке и попечительству, для выполнения возложенных на них обязанностей имеют право: </vt:lpstr>
      <vt:lpstr>Освобождение опекунов, попечителей от выполнения ими своих обязанностей Орган опеки и попечительства освобождает опекунов, попечителей от выполнения ими своих обязанностей:  - в случае признания опекунов, попечителей недееспособными или ограниченно дееспособными;  - при возникновении заболеваний, включенных в перечень заболеваний при которых невозможно осуществление возложенных обязанностей;   - при помещении совершеннолетних подопечных в социальные пансионаты, в том числе детские, для постоянного проживания, а также в учреждения, исполняющие наказание и иные меры уголовной ответственности, психиатрический стационар (при помещении на принудительное лечение в соответствии с Уголовным кодексом Республики Беларусь), иные учреждения.  Опекуны, попечители могут быть освобождены от своих обязанностей также по их личной просьбе, если органы опеки и попечительства признают, что эта просьба вызвана уважительными причинами (заболевание опекуна или попечителя, изменение состава семьи, материальных условий, отсутствие необходимого контакта с подопечным, переезд на постоянное жительство в другую местность и т.п.). </vt:lpstr>
      <vt:lpstr>  Орган опеки и попечительства отстраняет опекуна или попечителя от выполнения возложенных обязанностей: - в случае ненадлежащего выполнения опекуном или попечителем возложенных на него обязанностей; -  лишения опекуна, попечителя родительских прав;  признания детей опекуна, попечителя нуждающимися в государственной защите; -  совершения опекуном, попечителем умышленного преступления, установленного вступившим в законную силу приговором суда.    ВНИМАНИЕ! ВАЖНО! При использовании опекуном опеки в корыстных целях, а также в случае оставления подопечного без надзора и необходимой помощи орган опеки и попечительства обязан отстранить опекуна и передать прокурору необходимые материалы для решения вопроса о привлечении виновного лица к ответственности в установленном законом порядке. </vt:lpstr>
      <vt:lpstr>В своей деятельности органы опеки и попечительства, а также опекуны и попечители руководствуются:</vt:lpstr>
      <vt:lpstr>Отделение осуществления функций по опеке и попечительству в отношении совершеннолетних лиц, признанных недееспособными или ограниченно дееспособными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ОПЕКА И ПОПЕЧИТЕЛЬСТВО</dc:title>
  <dc:creator>Юлия Краснова</dc:creator>
  <cp:lastModifiedBy>Admin</cp:lastModifiedBy>
  <cp:revision>55</cp:revision>
  <cp:lastPrinted>2025-11-28T07:34:41Z</cp:lastPrinted>
  <dcterms:created xsi:type="dcterms:W3CDTF">2025-11-17T13:18:20Z</dcterms:created>
  <dcterms:modified xsi:type="dcterms:W3CDTF">2026-09-24T09:31:28Z</dcterms:modified>
</cp:coreProperties>
</file>